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0" r:id="rId1"/>
  </p:sldMasterIdLst>
  <p:notesMasterIdLst>
    <p:notesMasterId r:id="rId31"/>
  </p:notesMasterIdLst>
  <p:handoutMasterIdLst>
    <p:handoutMasterId r:id="rId32"/>
  </p:handoutMasterIdLst>
  <p:sldIdLst>
    <p:sldId id="286" r:id="rId2"/>
    <p:sldId id="266" r:id="rId3"/>
    <p:sldId id="267" r:id="rId4"/>
    <p:sldId id="268" r:id="rId5"/>
    <p:sldId id="269" r:id="rId6"/>
    <p:sldId id="271" r:id="rId7"/>
    <p:sldId id="278" r:id="rId8"/>
    <p:sldId id="280" r:id="rId9"/>
    <p:sldId id="258" r:id="rId10"/>
    <p:sldId id="259" r:id="rId11"/>
    <p:sldId id="261" r:id="rId12"/>
    <p:sldId id="262" r:id="rId13"/>
    <p:sldId id="287" r:id="rId14"/>
    <p:sldId id="256" r:id="rId15"/>
    <p:sldId id="260" r:id="rId16"/>
    <p:sldId id="285" r:id="rId17"/>
    <p:sldId id="284" r:id="rId18"/>
    <p:sldId id="281" r:id="rId19"/>
    <p:sldId id="279" r:id="rId20"/>
    <p:sldId id="282" r:id="rId21"/>
    <p:sldId id="288" r:id="rId22"/>
    <p:sldId id="289" r:id="rId23"/>
    <p:sldId id="290" r:id="rId24"/>
    <p:sldId id="291" r:id="rId25"/>
    <p:sldId id="292" r:id="rId26"/>
    <p:sldId id="293" r:id="rId27"/>
    <p:sldId id="295" r:id="rId28"/>
    <p:sldId id="296" r:id="rId29"/>
    <p:sldId id="283" r:id="rId30"/>
  </p:sldIdLst>
  <p:sldSz cx="9144000" cy="6858000" type="screen4x3"/>
  <p:notesSz cx="6858000" cy="9945688"/>
  <p:embeddedFontLst>
    <p:embeddedFont>
      <p:font typeface="Century Gothic" panose="020B0502020202020204" pitchFamily="34"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9" d="100"/>
          <a:sy n="89" d="100"/>
        </p:scale>
        <p:origin x="14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71800" cy="4990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2"/>
            <a:ext cx="2971800" cy="499011"/>
          </a:xfrm>
          <a:prstGeom prst="rect">
            <a:avLst/>
          </a:prstGeom>
        </p:spPr>
        <p:txBody>
          <a:bodyPr vert="horz" lIns="91440" tIns="45720" rIns="91440" bIns="45720" rtlCol="0"/>
          <a:lstStyle>
            <a:lvl1pPr algn="r">
              <a:defRPr sz="1200"/>
            </a:lvl1pPr>
          </a:lstStyle>
          <a:p>
            <a:fld id="{61FBD992-336D-4681-AB4B-7DC5161F8B54}" type="datetimeFigureOut">
              <a:rPr lang="fr-FR" smtClean="0"/>
              <a:t>19/04/2024</a:t>
            </a:fld>
            <a:endParaRPr lang="fr-FR"/>
          </a:p>
        </p:txBody>
      </p:sp>
      <p:sp>
        <p:nvSpPr>
          <p:cNvPr id="4" name="Espace réservé du pied de page 3"/>
          <p:cNvSpPr>
            <a:spLocks noGrp="1"/>
          </p:cNvSpPr>
          <p:nvPr>
            <p:ph type="ftr" sz="quarter" idx="2"/>
          </p:nvPr>
        </p:nvSpPr>
        <p:spPr>
          <a:xfrm>
            <a:off x="1" y="9446679"/>
            <a:ext cx="2971800" cy="499010"/>
          </a:xfrm>
          <a:prstGeom prst="rect">
            <a:avLst/>
          </a:prstGeom>
        </p:spPr>
        <p:txBody>
          <a:bodyPr vert="horz" lIns="91440" tIns="45720" rIns="91440" bIns="45720" rtlCol="0" anchor="b"/>
          <a:lstStyle>
            <a:lvl1pPr algn="l">
              <a:defRPr sz="1200"/>
            </a:lvl1pPr>
          </a:lstStyle>
          <a:p>
            <a:r>
              <a:rPr lang="fr-FR"/>
              <a:t>ADRESSE INTERNET</a:t>
            </a:r>
          </a:p>
        </p:txBody>
      </p:sp>
      <p:sp>
        <p:nvSpPr>
          <p:cNvPr id="5" name="Espace réservé du numéro de diapositive 4"/>
          <p:cNvSpPr>
            <a:spLocks noGrp="1"/>
          </p:cNvSpPr>
          <p:nvPr>
            <p:ph type="sldNum" sz="quarter" idx="3"/>
          </p:nvPr>
        </p:nvSpPr>
        <p:spPr>
          <a:xfrm>
            <a:off x="3884613" y="9446679"/>
            <a:ext cx="2971800" cy="499010"/>
          </a:xfrm>
          <a:prstGeom prst="rect">
            <a:avLst/>
          </a:prstGeom>
        </p:spPr>
        <p:txBody>
          <a:bodyPr vert="horz" lIns="91440" tIns="45720" rIns="91440" bIns="45720" rtlCol="0" anchor="b"/>
          <a:lstStyle>
            <a:lvl1pPr algn="r">
              <a:defRPr sz="1200"/>
            </a:lvl1pPr>
          </a:lstStyle>
          <a:p>
            <a:fld id="{1B1D0DF7-329F-48C2-85AB-6BA0A21E7E45}" type="slidenum">
              <a:rPr lang="fr-FR" smtClean="0"/>
              <a:t>‹N°›</a:t>
            </a:fld>
            <a:endParaRPr 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71800" cy="4990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2"/>
            <a:ext cx="2971800" cy="499011"/>
          </a:xfrm>
          <a:prstGeom prst="rect">
            <a:avLst/>
          </a:prstGeom>
        </p:spPr>
        <p:txBody>
          <a:bodyPr vert="horz" lIns="91440" tIns="45720" rIns="91440" bIns="45720" rtlCol="0"/>
          <a:lstStyle>
            <a:lvl1pPr algn="r">
              <a:defRPr sz="1200"/>
            </a:lvl1pPr>
          </a:lstStyle>
          <a:p>
            <a:fld id="{45D0D8BF-E393-4655-9747-501AB98FB82B}" type="datetimeFigureOut">
              <a:rPr lang="fr-FR" smtClean="0"/>
              <a:t>19/04/2024</a:t>
            </a:fld>
            <a:endParaRPr lang="fr-FR"/>
          </a:p>
        </p:txBody>
      </p:sp>
      <p:sp>
        <p:nvSpPr>
          <p:cNvPr id="4" name="Espace réservé de l'image des diapositives 3"/>
          <p:cNvSpPr>
            <a:spLocks noGrp="1" noRot="1" noChangeAspect="1"/>
          </p:cNvSpPr>
          <p:nvPr>
            <p:ph type="sldImg" idx="2"/>
          </p:nvPr>
        </p:nvSpPr>
        <p:spPr>
          <a:xfrm>
            <a:off x="1192213" y="1243013"/>
            <a:ext cx="447357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1" y="4786363"/>
            <a:ext cx="5486400" cy="391611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6679"/>
            <a:ext cx="2971800" cy="499010"/>
          </a:xfrm>
          <a:prstGeom prst="rect">
            <a:avLst/>
          </a:prstGeom>
        </p:spPr>
        <p:txBody>
          <a:bodyPr vert="horz" lIns="91440" tIns="45720" rIns="91440" bIns="45720" rtlCol="0" anchor="b"/>
          <a:lstStyle>
            <a:lvl1pPr algn="l">
              <a:defRPr sz="1200"/>
            </a:lvl1pPr>
          </a:lstStyle>
          <a:p>
            <a:r>
              <a:rPr lang="fr-FR"/>
              <a:t>ADRESSE INTERNET</a:t>
            </a:r>
          </a:p>
        </p:txBody>
      </p:sp>
      <p:sp>
        <p:nvSpPr>
          <p:cNvPr id="7" name="Espace réservé du numéro de diapositive 6"/>
          <p:cNvSpPr>
            <a:spLocks noGrp="1"/>
          </p:cNvSpPr>
          <p:nvPr>
            <p:ph type="sldNum" sz="quarter" idx="5"/>
          </p:nvPr>
        </p:nvSpPr>
        <p:spPr>
          <a:xfrm>
            <a:off x="3884613" y="9446679"/>
            <a:ext cx="2971800" cy="499010"/>
          </a:xfrm>
          <a:prstGeom prst="rect">
            <a:avLst/>
          </a:prstGeom>
        </p:spPr>
        <p:txBody>
          <a:bodyPr vert="horz" lIns="91440" tIns="45720" rIns="91440" bIns="45720" rtlCol="0" anchor="b"/>
          <a:lstStyle>
            <a:lvl1pPr algn="r">
              <a:defRPr sz="1200"/>
            </a:lvl1pPr>
          </a:lstStyle>
          <a:p>
            <a:fld id="{17B91E94-B0E7-4018-A911-6313A927FCA8}" type="slidenum">
              <a:rPr lang="fr-FR" smtClean="0"/>
              <a:t>‹N°›</a:t>
            </a:fld>
            <a:endParaRPr 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0F1F42-3858-446F-878C-04DA83196EBD}" type="slidenum">
              <a:rPr lang="fr-FR" smtClean="0"/>
              <a:t>19</a:t>
            </a:fld>
            <a:endParaRPr 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EFA83DE-E935-4543-957F-BCE2E348F165}" type="slidenum">
              <a:rPr lang="fr-FR" smtClean="0"/>
              <a:t>‹N°›</a:t>
            </a:fld>
            <a:endParaRPr lang="fr-FR"/>
          </a:p>
        </p:txBody>
      </p:sp>
      <p:sp>
        <p:nvSpPr>
          <p:cNvPr id="7" name="Title 1"/>
          <p:cNvSpPr>
            <a:spLocks noGrp="1"/>
          </p:cNvSpPr>
          <p:nvPr>
            <p:ph type="ctrTitle"/>
          </p:nvPr>
        </p:nvSpPr>
        <p:spPr>
          <a:xfrm>
            <a:off x="685800" y="1980947"/>
            <a:ext cx="7772400" cy="1793839"/>
          </a:xfrm>
        </p:spPr>
        <p:txBody>
          <a:bodyPr anchor="b">
            <a:normAutofit/>
          </a:bodyPr>
          <a:lstStyle>
            <a:lvl1pPr algn="ctr">
              <a:defRPr sz="5000"/>
            </a:lvl1pPr>
          </a:lstStyle>
          <a:p>
            <a:r>
              <a:rPr 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A83DE-E935-4543-957F-BCE2E348F165}" type="slidenum">
              <a:rPr lang="fr-FR" smtClean="0"/>
              <a:t>‹N°›</a:t>
            </a:fld>
            <a:endParaRPr lang="fr-FR"/>
          </a:p>
        </p:txBody>
      </p:sp>
      <p:sp>
        <p:nvSpPr>
          <p:cNvPr id="7" name="Title 1"/>
          <p:cNvSpPr>
            <a:spLocks noGrp="1"/>
          </p:cNvSpPr>
          <p:nvPr>
            <p:ph type="title"/>
          </p:nvPr>
        </p:nvSpPr>
        <p:spPr>
          <a:xfrm>
            <a:off x="628650" y="1287599"/>
            <a:ext cx="7886700" cy="995915"/>
          </a:xfrm>
        </p:spPr>
        <p:txBody>
          <a:bodyPr/>
          <a:lstStyle/>
          <a:p>
            <a:r>
              <a:rPr 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A83DE-E935-4543-957F-BCE2E348F165}" type="slidenum">
              <a:rPr lang="fr-FR" smtClean="0"/>
              <a:t>‹N°›</a:t>
            </a:fld>
            <a:endParaRPr lang="fr-FR"/>
          </a:p>
        </p:txBody>
      </p:sp>
      <p:sp>
        <p:nvSpPr>
          <p:cNvPr id="7" name="Title 1"/>
          <p:cNvSpPr>
            <a:spLocks noGrp="1"/>
          </p:cNvSpPr>
          <p:nvPr>
            <p:ph type="title"/>
          </p:nvPr>
        </p:nvSpPr>
        <p:spPr>
          <a:xfrm>
            <a:off x="623888" y="2227193"/>
            <a:ext cx="7886700" cy="1948458"/>
          </a:xfrm>
        </p:spPr>
        <p:txBody>
          <a:bodyPr anchor="b"/>
          <a:lstStyle>
            <a:lvl1pPr>
              <a:defRPr sz="6000"/>
            </a:lvl1pPr>
          </a:lstStyle>
          <a:p>
            <a:r>
              <a:rPr 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A83DE-E935-4543-957F-BCE2E348F165}" type="slidenum">
              <a:rPr lang="fr-FR" smtClean="0"/>
              <a:t>‹N°›</a:t>
            </a:fld>
            <a:endParaRPr lang="fr-FR"/>
          </a:p>
        </p:txBody>
      </p:sp>
      <p:sp>
        <p:nvSpPr>
          <p:cNvPr id="8" name="Title 1"/>
          <p:cNvSpPr>
            <a:spLocks noGrp="1"/>
          </p:cNvSpPr>
          <p:nvPr>
            <p:ph type="title"/>
          </p:nvPr>
        </p:nvSpPr>
        <p:spPr>
          <a:xfrm>
            <a:off x="628650" y="1339847"/>
            <a:ext cx="7886700" cy="995915"/>
          </a:xfrm>
        </p:spPr>
        <p:txBody>
          <a:bodyPr/>
          <a:lstStyle/>
          <a:p>
            <a:r>
              <a:rPr 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FA83DE-E935-4543-957F-BCE2E348F165}" type="slidenum">
              <a:rPr lang="fr-FR" smtClean="0"/>
              <a:t>‹N°›</a:t>
            </a:fld>
            <a:endParaRPr lang="fr-FR"/>
          </a:p>
        </p:txBody>
      </p:sp>
      <p:sp>
        <p:nvSpPr>
          <p:cNvPr id="10" name="Title 1"/>
          <p:cNvSpPr>
            <a:spLocks noGrp="1"/>
          </p:cNvSpPr>
          <p:nvPr>
            <p:ph type="title"/>
          </p:nvPr>
        </p:nvSpPr>
        <p:spPr>
          <a:xfrm>
            <a:off x="629841" y="1261475"/>
            <a:ext cx="7886700" cy="995915"/>
          </a:xfrm>
        </p:spPr>
        <p:txBody>
          <a:bodyPr/>
          <a:lstStyle/>
          <a:p>
            <a:r>
              <a:rPr 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a:lstStyle>
            <a:lvl1pPr>
              <a:defRPr sz="2600"/>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a:lstStyle>
            <a:lvl1pPr>
              <a:defRPr sz="2600"/>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FA83DE-E935-4543-957F-BCE2E348F165}" type="slidenum">
              <a:rPr lang="fr-FR" smtClean="0"/>
              <a:t>‹N°›</a:t>
            </a:fld>
            <a:endParaRPr lang="fr-FR"/>
          </a:p>
        </p:txBody>
      </p:sp>
      <p:sp>
        <p:nvSpPr>
          <p:cNvPr id="6" name="Title 1"/>
          <p:cNvSpPr>
            <a:spLocks noGrp="1"/>
          </p:cNvSpPr>
          <p:nvPr>
            <p:ph type="title"/>
          </p:nvPr>
        </p:nvSpPr>
        <p:spPr>
          <a:xfrm>
            <a:off x="628650" y="2946580"/>
            <a:ext cx="7886700" cy="995915"/>
          </a:xfrm>
        </p:spPr>
        <p:txBody>
          <a:bodyPr/>
          <a:lstStyle>
            <a:lvl1pPr algn="ctr">
              <a:defRPr cap="all" baseline="0">
                <a:solidFill>
                  <a:srgbClr val="D0363B"/>
                </a:solidFill>
              </a:defRPr>
            </a:lvl1pPr>
          </a:lstStyle>
          <a:p>
            <a:r>
              <a:rPr 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A83DE-E935-4543-957F-BCE2E348F165}" type="slidenum">
              <a:rPr lang="fr-FR" smtClean="0"/>
              <a:t>‹N°›</a:t>
            </a:fld>
            <a:endParaRPr lang="fr-FR"/>
          </a:p>
        </p:txBody>
      </p:sp>
      <p:sp>
        <p:nvSpPr>
          <p:cNvPr id="8" name="Content Placeholder 2"/>
          <p:cNvSpPr>
            <a:spLocks noGrp="1"/>
          </p:cNvSpPr>
          <p:nvPr>
            <p:ph idx="1"/>
          </p:nvPr>
        </p:nvSpPr>
        <p:spPr>
          <a:xfrm>
            <a:off x="3887391" y="1235623"/>
            <a:ext cx="4629150" cy="47639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p:cNvSpPr>
            <a:spLocks noGrp="1"/>
          </p:cNvSpPr>
          <p:nvPr>
            <p:ph type="title"/>
          </p:nvPr>
        </p:nvSpPr>
        <p:spPr>
          <a:xfrm>
            <a:off x="629841" y="1264163"/>
            <a:ext cx="2949178" cy="803887"/>
          </a:xfrm>
        </p:spPr>
        <p:txBody>
          <a:bodyPr anchor="b">
            <a:normAutofit/>
          </a:bodyPr>
          <a:lstStyle>
            <a:lvl1pPr>
              <a:defRPr sz="2400"/>
            </a:lvl1pPr>
          </a:lstStyle>
          <a:p>
            <a:r>
              <a:rPr 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A83DE-E935-4543-957F-BCE2E348F165}" type="slidenum">
              <a:rPr lang="fr-FR" smtClean="0"/>
              <a:t>‹N°›</a:t>
            </a:fld>
            <a:endParaRPr lang="fr-FR"/>
          </a:p>
        </p:txBody>
      </p:sp>
      <p:sp>
        <p:nvSpPr>
          <p:cNvPr id="8" name="Title 1"/>
          <p:cNvSpPr>
            <a:spLocks noGrp="1"/>
          </p:cNvSpPr>
          <p:nvPr>
            <p:ph type="title"/>
          </p:nvPr>
        </p:nvSpPr>
        <p:spPr>
          <a:xfrm>
            <a:off x="629841" y="1264163"/>
            <a:ext cx="2949178" cy="803887"/>
          </a:xfrm>
        </p:spPr>
        <p:txBody>
          <a:bodyPr anchor="b">
            <a:normAutofit/>
          </a:bodyPr>
          <a:lstStyle>
            <a:lvl1pPr>
              <a:defRPr sz="2400"/>
            </a:lvl1pPr>
          </a:lstStyle>
          <a:p>
            <a:r>
              <a:rPr 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FA83DE-E935-4543-957F-BCE2E348F165}" type="slidenum">
              <a:rPr lang="fr-FR" smtClean="0"/>
              <a:t>‹N°›</a:t>
            </a:fld>
            <a:endParaRPr 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rtlCol="0" anchor="ctr"/>
          <a:lstStyle>
            <a:lvl1pPr algn="l">
              <a:defRPr sz="1200" cap="all" baseline="0">
                <a:solidFill>
                  <a:srgbClr val="2D2D2D"/>
                </a:solidFill>
                <a:latin typeface="Montserrat" panose="02000505000000020004" pitchFamily="2" charset="0"/>
              </a:defRPr>
            </a:lvl1pPr>
          </a:lstStyle>
          <a:p>
            <a:endParaRPr 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rtlCol="0" anchor="ctr"/>
          <a:lstStyle>
            <a:lvl1pPr algn="r">
              <a:defRPr sz="1200" cap="all" baseline="0">
                <a:solidFill>
                  <a:srgbClr val="2D2D2D"/>
                </a:solidFill>
              </a:defRPr>
            </a:lvl1pPr>
          </a:lstStyle>
          <a:p>
            <a:fld id="{0EFA83DE-E935-4543-957F-BCE2E348F165}" type="slidenum">
              <a:rPr lang="fr-FR" smtClean="0"/>
              <a:pPr/>
              <a:t>‹N°›</a:t>
            </a:fld>
            <a:endParaRPr 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8" r:id="rId7"/>
    <p:sldLayoutId id="2147483679" r:id="rId8"/>
    <p:sldLayoutId id="2147483677"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5" name="ZoneTexte 4">
            <a:extLst>
              <a:ext uri="{FF2B5EF4-FFF2-40B4-BE49-F238E27FC236}">
                <a16:creationId xmlns:a16="http://schemas.microsoft.com/office/drawing/2014/main" id="{99EEF474-66E7-46E3-8015-8B684784445A}"/>
              </a:ext>
            </a:extLst>
          </p:cNvPr>
          <p:cNvSpPr txBox="1"/>
          <p:nvPr/>
        </p:nvSpPr>
        <p:spPr>
          <a:xfrm>
            <a:off x="283784" y="4101262"/>
            <a:ext cx="6358566" cy="338554"/>
          </a:xfrm>
          <a:prstGeom prst="rect">
            <a:avLst/>
          </a:prstGeom>
          <a:noFill/>
          <a:ln w="6350">
            <a:noFill/>
          </a:ln>
        </p:spPr>
        <p:txBody>
          <a:bodyPr wrap="square" rtlCol="0">
            <a:spAutoFit/>
          </a:bodyPr>
          <a:lstStyle/>
          <a:p>
            <a:r>
              <a:rPr lang="fr-FR" sz="1600" dirty="0">
                <a:solidFill>
                  <a:schemeClr val="bg1"/>
                </a:solidFill>
                <a:latin typeface="Century Gothic" panose="020B0502020202020204" pitchFamily="34" charset="0"/>
              </a:rPr>
              <a:t>Nos horaires d’ouverture :</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831" y="5374867"/>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66120" y="474967"/>
            <a:ext cx="5391510" cy="3539430"/>
          </a:xfrm>
          <a:prstGeom prst="rect">
            <a:avLst/>
          </a:prstGeom>
          <a:noFill/>
          <a:ln w="6350">
            <a:noFill/>
          </a:ln>
        </p:spPr>
        <p:txBody>
          <a:bodyPr wrap="square" rtlCol="0">
            <a:spAutoFit/>
          </a:bodyPr>
          <a:lstStyle/>
          <a:p>
            <a:pPr algn="ctr"/>
            <a:r>
              <a:rPr lang="fr-FR" sz="3200" dirty="0">
                <a:solidFill>
                  <a:schemeClr val="bg1"/>
                </a:solidFill>
                <a:latin typeface="Century Gothic" panose="020B0502020202020204" pitchFamily="34" charset="0"/>
              </a:rPr>
              <a:t>CONTACT</a:t>
            </a:r>
            <a:endParaRPr lang="fr-FR" sz="2000" dirty="0">
              <a:solidFill>
                <a:schemeClr val="bg1"/>
              </a:solidFill>
              <a:latin typeface="Century Gothic" panose="020B0502020202020204" pitchFamily="34" charset="0"/>
            </a:endParaRPr>
          </a:p>
          <a:p>
            <a:pPr algn="ctr"/>
            <a:r>
              <a:rPr lang="fr-FR" sz="3600" b="1" dirty="0">
                <a:solidFill>
                  <a:schemeClr val="bg1"/>
                </a:solidFill>
                <a:latin typeface="Century Gothic" panose="020B0502020202020204" pitchFamily="34" charset="0"/>
              </a:rPr>
              <a:t>CER CONTOISE</a:t>
            </a:r>
          </a:p>
          <a:p>
            <a:pPr algn="ctr"/>
            <a:r>
              <a:rPr lang="fr-FR" dirty="0">
                <a:solidFill>
                  <a:schemeClr val="bg1"/>
                </a:solidFill>
                <a:latin typeface="Century Gothic" panose="020B0502020202020204" pitchFamily="34" charset="0"/>
              </a:rPr>
              <a:t>7 Rue Marius </a:t>
            </a:r>
            <a:r>
              <a:rPr lang="fr-FR" dirty="0" err="1">
                <a:solidFill>
                  <a:schemeClr val="bg1"/>
                </a:solidFill>
                <a:latin typeface="Century Gothic" panose="020B0502020202020204" pitchFamily="34" charset="0"/>
              </a:rPr>
              <a:t>Pencenat</a:t>
            </a:r>
            <a:endParaRPr lang="fr-FR" dirty="0">
              <a:solidFill>
                <a:schemeClr val="bg1"/>
              </a:solidFill>
              <a:latin typeface="Century Gothic" panose="020B0502020202020204" pitchFamily="34" charset="0"/>
            </a:endParaRPr>
          </a:p>
          <a:p>
            <a:pPr algn="ctr"/>
            <a:r>
              <a:rPr lang="fr-FR" dirty="0">
                <a:solidFill>
                  <a:schemeClr val="bg1"/>
                </a:solidFill>
                <a:latin typeface="Century Gothic" panose="020B0502020202020204" pitchFamily="34" charset="0"/>
              </a:rPr>
              <a:t>06390 CONTES</a:t>
            </a:r>
          </a:p>
          <a:p>
            <a:pPr algn="ctr"/>
            <a:r>
              <a:rPr lang="fr-FR" dirty="0">
                <a:solidFill>
                  <a:schemeClr val="bg1"/>
                </a:solidFill>
                <a:latin typeface="Century Gothic" panose="020B0502020202020204" pitchFamily="34" charset="0"/>
              </a:rPr>
              <a:t>mail : cercontoise@gmail.com</a:t>
            </a:r>
          </a:p>
          <a:p>
            <a:pPr algn="ctr"/>
            <a:r>
              <a:rPr lang="fr-FR" dirty="0">
                <a:solidFill>
                  <a:schemeClr val="bg1"/>
                </a:solidFill>
                <a:latin typeface="Century Gothic" panose="020B0502020202020204" pitchFamily="34" charset="0"/>
              </a:rPr>
              <a:t>Téléphone : 04 89 98 79 57</a:t>
            </a:r>
          </a:p>
          <a:p>
            <a:pPr algn="ctr"/>
            <a:endParaRPr lang="fr-FR" dirty="0">
              <a:solidFill>
                <a:schemeClr val="bg1"/>
              </a:solidFill>
              <a:latin typeface="Century Gothic" panose="020B0502020202020204" pitchFamily="34" charset="0"/>
            </a:endParaRPr>
          </a:p>
          <a:p>
            <a:pPr algn="ctr"/>
            <a:r>
              <a:rPr lang="fr-FR" sz="1500" dirty="0">
                <a:solidFill>
                  <a:schemeClr val="bg1"/>
                </a:solidFill>
              </a:rPr>
              <a:t>Numéro de déclaration d'activité 93060804706</a:t>
            </a:r>
          </a:p>
          <a:p>
            <a:pPr algn="ctr"/>
            <a:r>
              <a:rPr lang="fr-FR" sz="1500" dirty="0">
                <a:solidFill>
                  <a:schemeClr val="bg1"/>
                </a:solidFill>
              </a:rPr>
              <a:t>Siret 50242300700025</a:t>
            </a:r>
          </a:p>
          <a:p>
            <a:pPr algn="ctr"/>
            <a:r>
              <a:rPr lang="fr-FR" sz="1500" dirty="0">
                <a:solidFill>
                  <a:schemeClr val="bg1"/>
                </a:solidFill>
              </a:rPr>
              <a:t>N° TVA intracommunautaire </a:t>
            </a:r>
            <a:r>
              <a:rPr lang="fr-FR" sz="1300" dirty="0">
                <a:solidFill>
                  <a:schemeClr val="bg1"/>
                </a:solidFill>
              </a:rPr>
              <a:t>FR01502423007</a:t>
            </a:r>
            <a:endParaRPr lang="fr-FR" sz="1300" dirty="0">
              <a:solidFill>
                <a:schemeClr val="bg1"/>
              </a:solidFill>
              <a:latin typeface="Century Gothic" panose="020B0502020202020204" pitchFamily="34" charset="0"/>
            </a:endParaRPr>
          </a:p>
          <a:p>
            <a:pPr algn="ctr"/>
            <a:endParaRPr lang="fr-FR" dirty="0">
              <a:solidFill>
                <a:schemeClr val="bg1"/>
              </a:solidFill>
              <a:latin typeface="Century Gothic" panose="020B0502020202020204" pitchFamily="34" charset="0"/>
            </a:endParaRPr>
          </a:p>
        </p:txBody>
      </p:sp>
      <p:cxnSp>
        <p:nvCxnSpPr>
          <p:cNvPr id="3" name="Connecteur droit 2"/>
          <p:cNvCxnSpPr/>
          <p:nvPr/>
        </p:nvCxnSpPr>
        <p:spPr>
          <a:xfrm flipV="1">
            <a:off x="1743075" y="310249"/>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838325" y="3919574"/>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362371" y="6302773"/>
            <a:ext cx="3658151" cy="319190"/>
          </a:xfrm>
          <a:prstGeom prst="rect">
            <a:avLst/>
          </a:prstGeom>
          <a:noFill/>
          <a:ln w="6350">
            <a:solidFill>
              <a:schemeClr val="bg1"/>
            </a:solidFill>
          </a:ln>
        </p:spPr>
        <p:txBody>
          <a:bodyPr wrap="square" rtlCol="0">
            <a:spAutoFit/>
          </a:bodyPr>
          <a:lstStyle/>
          <a:p>
            <a:r>
              <a:rPr lang="fr-FR" sz="1400" dirty="0">
                <a:solidFill>
                  <a:schemeClr val="bg1"/>
                </a:solidFill>
                <a:latin typeface="Century Gothic" panose="020B0502020202020204" pitchFamily="34" charset="0"/>
              </a:rPr>
              <a:t>N° D’AGRÉMENT : E1300600050</a:t>
            </a:r>
          </a:p>
        </p:txBody>
      </p:sp>
      <p:graphicFrame>
        <p:nvGraphicFramePr>
          <p:cNvPr id="2" name="Tableau 9">
            <a:extLst>
              <a:ext uri="{FF2B5EF4-FFF2-40B4-BE49-F238E27FC236}">
                <a16:creationId xmlns:a16="http://schemas.microsoft.com/office/drawing/2014/main" id="{9073FA1A-C470-C841-101D-39BE65B7220B}"/>
              </a:ext>
            </a:extLst>
          </p:cNvPr>
          <p:cNvGraphicFramePr>
            <a:graphicFrameLocks noGrp="1"/>
          </p:cNvGraphicFramePr>
          <p:nvPr/>
        </p:nvGraphicFramePr>
        <p:xfrm>
          <a:off x="362371" y="4526681"/>
          <a:ext cx="3885746" cy="1589160"/>
        </p:xfrm>
        <a:graphic>
          <a:graphicData uri="http://schemas.openxmlformats.org/drawingml/2006/table">
            <a:tbl>
              <a:tblPr firstRow="1" bandRow="1">
                <a:tableStyleId>{5C22544A-7EE6-4342-B048-85BDC9FD1C3A}</a:tableStyleId>
              </a:tblPr>
              <a:tblGrid>
                <a:gridCol w="1528939">
                  <a:extLst>
                    <a:ext uri="{9D8B030D-6E8A-4147-A177-3AD203B41FA5}">
                      <a16:colId xmlns:a16="http://schemas.microsoft.com/office/drawing/2014/main" val="2003626114"/>
                    </a:ext>
                  </a:extLst>
                </a:gridCol>
                <a:gridCol w="1086034">
                  <a:extLst>
                    <a:ext uri="{9D8B030D-6E8A-4147-A177-3AD203B41FA5}">
                      <a16:colId xmlns:a16="http://schemas.microsoft.com/office/drawing/2014/main" val="2235635445"/>
                    </a:ext>
                  </a:extLst>
                </a:gridCol>
                <a:gridCol w="1270773">
                  <a:extLst>
                    <a:ext uri="{9D8B030D-6E8A-4147-A177-3AD203B41FA5}">
                      <a16:colId xmlns:a16="http://schemas.microsoft.com/office/drawing/2014/main" val="914012632"/>
                    </a:ext>
                  </a:extLst>
                </a:gridCol>
              </a:tblGrid>
              <a:tr h="121920">
                <a:tc>
                  <a:txBody>
                    <a:bodyPr/>
                    <a:lstStyle/>
                    <a:p>
                      <a:r>
                        <a:rPr lang="fr-FR" sz="1000" b="0" dirty="0"/>
                        <a:t>LUNDI</a:t>
                      </a:r>
                    </a:p>
                  </a:txBody>
                  <a:tcPr>
                    <a:lnB w="38100" cmpd="sng">
                      <a:noFill/>
                    </a:lnB>
                    <a:solidFill>
                      <a:srgbClr val="D0363B"/>
                    </a:solidFill>
                  </a:tcPr>
                </a:tc>
                <a:tc>
                  <a:txBody>
                    <a:bodyPr/>
                    <a:lstStyle/>
                    <a:p>
                      <a:pPr algn="ctr"/>
                      <a:r>
                        <a:rPr lang="fr-FR" sz="1000" b="0" dirty="0">
                          <a:solidFill>
                            <a:schemeClr val="bg1"/>
                          </a:solidFill>
                        </a:rPr>
                        <a:t>FERMÉ</a:t>
                      </a:r>
                    </a:p>
                  </a:txBody>
                  <a:tcPr>
                    <a:lnB w="38100" cmpd="sng">
                      <a:noFill/>
                    </a:lnB>
                    <a:solidFill>
                      <a:srgbClr val="D0363B"/>
                    </a:solidFill>
                  </a:tcPr>
                </a:tc>
                <a:tc>
                  <a:txBody>
                    <a:bodyPr/>
                    <a:lstStyle/>
                    <a:p>
                      <a:pPr algn="ctr"/>
                      <a:r>
                        <a:rPr lang="fr-FR" sz="1000" b="0" dirty="0">
                          <a:solidFill>
                            <a:schemeClr val="bg1"/>
                          </a:solidFill>
                        </a:rPr>
                        <a:t>FERMÉ</a:t>
                      </a:r>
                    </a:p>
                  </a:txBody>
                  <a:tcPr>
                    <a:lnB w="38100" cmpd="sng">
                      <a:noFill/>
                    </a:lnB>
                    <a:solidFill>
                      <a:srgbClr val="D0363B"/>
                    </a:solidFill>
                  </a:tcPr>
                </a:tc>
                <a:extLst>
                  <a:ext uri="{0D108BD9-81ED-4DB2-BD59-A6C34878D82A}">
                    <a16:rowId xmlns:a16="http://schemas.microsoft.com/office/drawing/2014/main" val="2178916310"/>
                  </a:ext>
                </a:extLst>
              </a:tr>
              <a:tr h="227339">
                <a:tc>
                  <a:txBody>
                    <a:bodyPr/>
                    <a:lstStyle/>
                    <a:p>
                      <a:r>
                        <a:rPr lang="fr-FR" sz="1000" dirty="0">
                          <a:solidFill>
                            <a:schemeClr val="bg1"/>
                          </a:solidFill>
                        </a:rPr>
                        <a:t>MARDI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FERMÉ</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tc>
                  <a:txBody>
                    <a:bodyPr/>
                    <a:lstStyle/>
                    <a:p>
                      <a:pPr algn="ctr"/>
                      <a:r>
                        <a:rPr lang="fr-FR" sz="1000" b="0" dirty="0">
                          <a:solidFill>
                            <a:schemeClr val="bg1"/>
                          </a:solidFill>
                        </a:rPr>
                        <a:t>14H-19H</a:t>
                      </a:r>
                    </a:p>
                  </a:txBody>
                  <a:tcPr>
                    <a:lnT w="12700" cmpd="sng">
                      <a:noFill/>
                    </a:lnT>
                    <a:lnB w="12700" cmpd="sng">
                      <a:noFill/>
                    </a:lnB>
                    <a:solidFill>
                      <a:srgbClr val="D0363B"/>
                    </a:solidFill>
                  </a:tcPr>
                </a:tc>
                <a:extLst>
                  <a:ext uri="{0D108BD9-81ED-4DB2-BD59-A6C34878D82A}">
                    <a16:rowId xmlns:a16="http://schemas.microsoft.com/office/drawing/2014/main" val="4018423490"/>
                  </a:ext>
                </a:extLst>
              </a:tr>
              <a:tr h="227339">
                <a:tc>
                  <a:txBody>
                    <a:bodyPr/>
                    <a:lstStyle/>
                    <a:p>
                      <a:r>
                        <a:rPr lang="fr-FR" sz="1000" dirty="0">
                          <a:solidFill>
                            <a:schemeClr val="bg1"/>
                          </a:solidFill>
                        </a:rPr>
                        <a:t>MERCREDI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FERMÉ</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14H-19H</a:t>
                      </a:r>
                    </a:p>
                  </a:txBody>
                  <a:tcPr>
                    <a:lnT w="12700" cmpd="sng">
                      <a:noFill/>
                    </a:lnT>
                    <a:lnB w="12700" cmpd="sng">
                      <a:noFill/>
                    </a:lnB>
                    <a:solidFill>
                      <a:srgbClr val="D0363B"/>
                    </a:solidFill>
                  </a:tcPr>
                </a:tc>
                <a:extLst>
                  <a:ext uri="{0D108BD9-81ED-4DB2-BD59-A6C34878D82A}">
                    <a16:rowId xmlns:a16="http://schemas.microsoft.com/office/drawing/2014/main" val="832997335"/>
                  </a:ext>
                </a:extLst>
              </a:tr>
              <a:tr h="245241">
                <a:tc>
                  <a:txBody>
                    <a:bodyPr/>
                    <a:lstStyle/>
                    <a:p>
                      <a:r>
                        <a:rPr lang="fr-FR" sz="1000" dirty="0">
                          <a:solidFill>
                            <a:schemeClr val="bg1"/>
                          </a:solidFill>
                        </a:rPr>
                        <a:t>JEUDI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FERMÉ</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14H-19H</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extLst>
                  <a:ext uri="{0D108BD9-81ED-4DB2-BD59-A6C34878D82A}">
                    <a16:rowId xmlns:a16="http://schemas.microsoft.com/office/drawing/2014/main" val="2328201801"/>
                  </a:ext>
                </a:extLst>
              </a:tr>
              <a:tr h="227339">
                <a:tc>
                  <a:txBody>
                    <a:bodyPr/>
                    <a:lstStyle/>
                    <a:p>
                      <a:r>
                        <a:rPr lang="fr-FR" sz="1000" dirty="0">
                          <a:solidFill>
                            <a:schemeClr val="bg1"/>
                          </a:solidFill>
                        </a:rPr>
                        <a:t>VENDREDI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FERMÉ</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14H-19H</a:t>
                      </a:r>
                    </a:p>
                  </a:txBody>
                  <a:tcPr>
                    <a:lnT w="12700" cmpd="sng">
                      <a:noFill/>
                    </a:lnT>
                    <a:lnB w="12700" cmpd="sng">
                      <a:noFill/>
                    </a:lnB>
                    <a:solidFill>
                      <a:srgbClr val="D0363B"/>
                    </a:solidFill>
                  </a:tcPr>
                </a:tc>
                <a:extLst>
                  <a:ext uri="{0D108BD9-81ED-4DB2-BD59-A6C34878D82A}">
                    <a16:rowId xmlns:a16="http://schemas.microsoft.com/office/drawing/2014/main" val="1441807722"/>
                  </a:ext>
                </a:extLst>
              </a:tr>
              <a:tr h="368559">
                <a:tc>
                  <a:txBody>
                    <a:bodyPr/>
                    <a:lstStyle/>
                    <a:p>
                      <a:r>
                        <a:rPr lang="fr-FR" sz="1000" dirty="0">
                          <a:solidFill>
                            <a:schemeClr val="bg1"/>
                          </a:solidFill>
                        </a:rPr>
                        <a:t>SAMEDI</a:t>
                      </a:r>
                    </a:p>
                  </a:txBody>
                  <a:tcPr>
                    <a:lnT w="12700" cmpd="sng">
                      <a:noFill/>
                    </a:lnT>
                    <a:solidFill>
                      <a:srgbClr val="D0363B"/>
                    </a:solidFill>
                  </a:tcPr>
                </a:tc>
                <a:tc>
                  <a:txBody>
                    <a:bodyPr/>
                    <a:lstStyle/>
                    <a:p>
                      <a:pPr algn="ctr"/>
                      <a:r>
                        <a:rPr lang="fr-FR" sz="1000" b="0" dirty="0">
                          <a:solidFill>
                            <a:schemeClr val="bg1"/>
                          </a:solidFill>
                        </a:rPr>
                        <a:t>10H-12H</a:t>
                      </a:r>
                    </a:p>
                  </a:txBody>
                  <a:tcPr>
                    <a:lnT w="12700" cmpd="sng">
                      <a:noFill/>
                    </a:lnT>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FERMÉ</a:t>
                      </a:r>
                    </a:p>
                  </a:txBody>
                  <a:tcPr>
                    <a:lnT w="12700" cmpd="sng">
                      <a:noFill/>
                    </a:lnT>
                    <a:solidFill>
                      <a:srgbClr val="D0363B"/>
                    </a:solidFill>
                  </a:tcPr>
                </a:tc>
                <a:extLst>
                  <a:ext uri="{0D108BD9-81ED-4DB2-BD59-A6C34878D82A}">
                    <a16:rowId xmlns:a16="http://schemas.microsoft.com/office/drawing/2014/main" val="3762403367"/>
                  </a:ext>
                </a:extLst>
              </a:tr>
            </a:tbl>
          </a:graphicData>
        </a:graphic>
      </p:graphicFrame>
      <p:graphicFrame>
        <p:nvGraphicFramePr>
          <p:cNvPr id="11" name="Tableau 10">
            <a:extLst>
              <a:ext uri="{FF2B5EF4-FFF2-40B4-BE49-F238E27FC236}">
                <a16:creationId xmlns:a16="http://schemas.microsoft.com/office/drawing/2014/main" id="{DEFF6351-2989-37A2-D5E2-7315B58AF1E9}"/>
              </a:ext>
            </a:extLst>
          </p:cNvPr>
          <p:cNvGraphicFramePr>
            <a:graphicFrameLocks noGrp="1"/>
          </p:cNvGraphicFramePr>
          <p:nvPr/>
        </p:nvGraphicFramePr>
        <p:xfrm>
          <a:off x="469783" y="6518246"/>
          <a:ext cx="4462944" cy="365760"/>
        </p:xfrm>
        <a:graphic>
          <a:graphicData uri="http://schemas.openxmlformats.org/drawingml/2006/table">
            <a:tbl>
              <a:tblPr/>
              <a:tblGrid>
                <a:gridCol w="4462944">
                  <a:extLst>
                    <a:ext uri="{9D8B030D-6E8A-4147-A177-3AD203B41FA5}">
                      <a16:colId xmlns:a16="http://schemas.microsoft.com/office/drawing/2014/main" val="4258638352"/>
                    </a:ext>
                  </a:extLst>
                </a:gridCol>
              </a:tblGrid>
              <a:tr h="0">
                <a:tc>
                  <a:txBody>
                    <a:bodyPr/>
                    <a:lstStyle/>
                    <a:p>
                      <a:endParaRPr lang="fr-FR" dirty="0"/>
                    </a:p>
                  </a:txBody>
                  <a:tcPr>
                    <a:lnL>
                      <a:noFill/>
                    </a:lnL>
                    <a:lnR>
                      <a:noFill/>
                    </a:lnR>
                    <a:lnT>
                      <a:noFill/>
                    </a:lnT>
                    <a:lnB>
                      <a:noFill/>
                    </a:lnB>
                  </a:tcPr>
                </a:tc>
                <a:extLst>
                  <a:ext uri="{0D108BD9-81ED-4DB2-BD59-A6C34878D82A}">
                    <a16:rowId xmlns:a16="http://schemas.microsoft.com/office/drawing/2014/main" val="2726021550"/>
                  </a:ext>
                </a:extLst>
              </a:tr>
            </a:tbl>
          </a:graphicData>
        </a:graphic>
      </p:graphicFrame>
    </p:spTree>
    <p:extLst>
      <p:ext uri="{BB962C8B-B14F-4D97-AF65-F5344CB8AC3E}">
        <p14:creationId xmlns:p14="http://schemas.microsoft.com/office/powerpoint/2010/main" val="103595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826096" y="711781"/>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656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903363" y="2875949"/>
            <a:ext cx="3330430" cy="3323987"/>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 </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lang="fr-FR" sz="1000" b="1" dirty="0">
                <a:solidFill>
                  <a:prstClr val="black"/>
                </a:solidFill>
                <a:latin typeface="Century Gothic" panose="020B0502020202020204" pitchFamily="34" charset="0"/>
              </a:rPr>
              <a:t>une</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manœuvre</a:t>
            </a:r>
          </a:p>
          <a:p>
            <a:pPr marL="171450" lvl="0" indent="-171450" algn="just">
              <a:buFont typeface="Wingdings" panose="05000000000000000000" pitchFamily="2" charset="2"/>
              <a:buChar char="§"/>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sz="1000" dirty="0">
                <a:solidFill>
                  <a:prstClr val="black"/>
                </a:solidFill>
                <a:latin typeface="Century Gothic" panose="020B0502020202020204" pitchFamily="34" charset="0"/>
              </a:rPr>
              <a:t>ou</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sz="1000" dirty="0">
                <a:latin typeface="Century Gothic" panose="020B0502020202020204" pitchFamily="34" charset="0"/>
              </a:rPr>
              <a:t>et à une question portant sur les notions élémentaires de premiers secours</a:t>
            </a:r>
            <a:endPar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410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9" y="2182056"/>
            <a:ext cx="3650324" cy="404349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674199" y="2282964"/>
            <a:ext cx="3649211"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 fixent les modalités.</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58374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2105636"/>
            <a:ext cx="7885652" cy="3884101"/>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b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psychomotrices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3175061" y="3711072"/>
            <a:ext cx="3066190" cy="646331"/>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entury Gothic" panose="020B0502020202020204" pitchFamily="34" charset="0"/>
              </a:rPr>
              <a:t>ORDINATEUR</a:t>
            </a:r>
            <a:endPar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entury Gothic" panose="020B0502020202020204" pitchFamily="34" charset="0"/>
              </a:rPr>
              <a:t>É</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valuation cognitive réalisée sans formateur avec le logiciel ENPC-EVAL+</a:t>
            </a:r>
          </a:p>
        </p:txBody>
      </p:sp>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58551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704675"/>
            <a:ext cx="70635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1.1 DU LABEL DE L’ETAT</a:t>
            </a:r>
          </a:p>
        </p:txBody>
      </p:sp>
    </p:spTree>
    <p:extLst>
      <p:ext uri="{BB962C8B-B14F-4D97-AF65-F5344CB8AC3E}">
        <p14:creationId xmlns:p14="http://schemas.microsoft.com/office/powerpoint/2010/main" val="419972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629174" y="2174370"/>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b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229721" y="3665764"/>
            <a:ext cx="3919913" cy="830997"/>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formateur</a:t>
            </a:r>
            <a:b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où le formateur</a:t>
            </a:r>
            <a:b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utilise une grille d’évaluation </a:t>
            </a:r>
          </a:p>
        </p:txBody>
      </p:sp>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1.1 DU LABEL DE L’ETAT</a:t>
            </a:r>
          </a:p>
        </p:txBody>
      </p:sp>
    </p:spTree>
    <p:extLst>
      <p:ext uri="{BB962C8B-B14F-4D97-AF65-F5344CB8AC3E}">
        <p14:creationId xmlns:p14="http://schemas.microsoft.com/office/powerpoint/2010/main" val="34584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629174" y="2174370"/>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b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229721" y="3665764"/>
            <a:ext cx="3919913" cy="830997"/>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formateur</a:t>
            </a:r>
            <a:b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où le formateur</a:t>
            </a:r>
            <a:b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utilise une grille d’évaluation </a:t>
            </a:r>
          </a:p>
        </p:txBody>
      </p:sp>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1.1 DU LABEL DE L’ETAT</a:t>
            </a:r>
          </a:p>
        </p:txBody>
      </p:sp>
      <p:pic>
        <p:nvPicPr>
          <p:cNvPr id="6" name="Image 5">
            <a:extLst>
              <a:ext uri="{FF2B5EF4-FFF2-40B4-BE49-F238E27FC236}">
                <a16:creationId xmlns:a16="http://schemas.microsoft.com/office/drawing/2014/main" id="{F71C2D11-9C92-4F45-94C5-F5C47B5A4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61" y="3635717"/>
            <a:ext cx="833918" cy="833918"/>
          </a:xfrm>
          <a:prstGeom prst="rect">
            <a:avLst/>
          </a:prstGeom>
        </p:spPr>
      </p:pic>
    </p:spTree>
    <p:extLst>
      <p:ext uri="{BB962C8B-B14F-4D97-AF65-F5344CB8AC3E}">
        <p14:creationId xmlns:p14="http://schemas.microsoft.com/office/powerpoint/2010/main" val="1786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rtlCol="0">
            <a:spAutoFit/>
          </a:bodyPr>
          <a:lstStyle/>
          <a:p>
            <a:pPr algn="r"/>
            <a:r>
              <a:rPr lang="fr-FR" sz="3200" b="1" u="sng" dirty="0">
                <a:solidFill>
                  <a:srgbClr val="D0363B"/>
                </a:solidFill>
                <a:latin typeface="Century Gothic" panose="020B0502020202020204" pitchFamily="34" charset="0"/>
              </a:rPr>
              <a:t>POURQUOI CHOISIR</a:t>
            </a:r>
            <a:br>
              <a:rPr lang="fr-FR" sz="3200" b="1" u="sng" dirty="0">
                <a:solidFill>
                  <a:schemeClr val="bg1"/>
                </a:solidFill>
                <a:latin typeface="Century Gothic" panose="020B0502020202020204" pitchFamily="34" charset="0"/>
              </a:rPr>
            </a:br>
            <a:r>
              <a:rPr lang="fr-FR" sz="3200" u="sng" dirty="0">
                <a:latin typeface="Century Gothic" panose="020B0502020202020204" pitchFamily="34" charset="0"/>
              </a:rPr>
              <a:t>LA CONDUITE</a:t>
            </a:r>
            <a:br>
              <a:rPr lang="fr-FR" sz="3200" u="sng" dirty="0">
                <a:latin typeface="Century Gothic" panose="020B0502020202020204" pitchFamily="34" charset="0"/>
              </a:rPr>
            </a:br>
            <a:r>
              <a:rPr 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rtlCol="0">
            <a:spAutoFit/>
          </a:bodyPr>
          <a:lstStyle/>
          <a:p>
            <a:r>
              <a:rPr lang="fr-FR" sz="1200" dirty="0">
                <a:latin typeface="Century Gothic" panose="020B0502020202020204" pitchFamily="34" charset="0"/>
              </a:rPr>
              <a:t>Formation accessible </a:t>
            </a:r>
            <a:r>
              <a:rPr lang="fr-FR" sz="1200" b="1" dirty="0">
                <a:latin typeface="Century Gothic" panose="020B0502020202020204" pitchFamily="34" charset="0"/>
              </a:rPr>
              <a:t>à partir de 15 ans </a:t>
            </a:r>
            <a:r>
              <a:rPr lang="fr-FR" sz="1200" dirty="0">
                <a:latin typeface="Century Gothic" panose="020B0502020202020204" pitchFamily="34" charset="0"/>
              </a:rPr>
              <a:t>avec un passage d’examen </a:t>
            </a:r>
            <a:r>
              <a:rPr lang="fr-FR" sz="1200" b="1" dirty="0">
                <a:latin typeface="Century Gothic" panose="020B0502020202020204" pitchFamily="34" charset="0"/>
              </a:rPr>
              <a:t>dès 17 ans</a:t>
            </a:r>
            <a:endParaRPr 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938719"/>
          </a:xfrm>
          <a:prstGeom prst="rect">
            <a:avLst/>
          </a:prstGeom>
          <a:noFill/>
        </p:spPr>
        <p:txBody>
          <a:bodyPr wrap="square" rtlCol="0">
            <a:spAutoFit/>
          </a:bodyPr>
          <a:lstStyle/>
          <a:p>
            <a:r>
              <a:rPr lang="fr-FR" sz="1100" dirty="0">
                <a:solidFill>
                  <a:schemeClr val="bg1"/>
                </a:solidFill>
                <a:latin typeface="Century Gothic" panose="020B0502020202020204" pitchFamily="34" charset="0"/>
              </a:rPr>
              <a:t>Une </a:t>
            </a:r>
            <a:r>
              <a:rPr lang="fr-FR" sz="1100" b="1" dirty="0">
                <a:solidFill>
                  <a:schemeClr val="bg1"/>
                </a:solidFill>
                <a:latin typeface="Century Gothic" panose="020B0502020202020204" pitchFamily="34" charset="0"/>
              </a:rPr>
              <a:t>évaluation</a:t>
            </a:r>
            <a:r>
              <a:rPr lang="fr-FR" sz="1100" dirty="0">
                <a:solidFill>
                  <a:schemeClr val="bg1"/>
                </a:solidFill>
                <a:latin typeface="Century Gothic" panose="020B0502020202020204" pitchFamily="34" charset="0"/>
              </a:rPr>
              <a:t> préalable</a:t>
            </a:r>
          </a:p>
          <a:p>
            <a:r>
              <a:rPr lang="fr-FR" sz="1100" dirty="0">
                <a:solidFill>
                  <a:schemeClr val="bg1"/>
                </a:solidFill>
                <a:latin typeface="Century Gothic" panose="020B0502020202020204" pitchFamily="34" charset="0"/>
              </a:rPr>
              <a:t>Une </a:t>
            </a:r>
            <a:r>
              <a:rPr lang="fr-FR" sz="1100" b="1" dirty="0">
                <a:solidFill>
                  <a:schemeClr val="bg1"/>
                </a:solidFill>
                <a:latin typeface="Century Gothic" panose="020B0502020202020204" pitchFamily="34" charset="0"/>
              </a:rPr>
              <a:t>formation théorique</a:t>
            </a:r>
          </a:p>
          <a:p>
            <a:r>
              <a:rPr lang="fr-FR" sz="1100" dirty="0">
                <a:solidFill>
                  <a:schemeClr val="bg1"/>
                </a:solidFill>
                <a:latin typeface="Century Gothic" panose="020B0502020202020204" pitchFamily="34" charset="0"/>
              </a:rPr>
              <a:t>Un </a:t>
            </a:r>
            <a:r>
              <a:rPr lang="fr-FR" sz="1100" b="1" dirty="0">
                <a:solidFill>
                  <a:schemeClr val="bg1"/>
                </a:solidFill>
                <a:latin typeface="Century Gothic" panose="020B0502020202020204" pitchFamily="34" charset="0"/>
              </a:rPr>
              <a:t>examen théorique</a:t>
            </a:r>
            <a:br>
              <a:rPr lang="fr-FR" sz="1100" dirty="0">
                <a:solidFill>
                  <a:schemeClr val="bg1"/>
                </a:solidFill>
                <a:latin typeface="Century Gothic" panose="020B0502020202020204" pitchFamily="34" charset="0"/>
              </a:rPr>
            </a:br>
            <a:r>
              <a:rPr lang="fr-FR" sz="1100" dirty="0">
                <a:solidFill>
                  <a:schemeClr val="bg1"/>
                </a:solidFill>
                <a:latin typeface="Century Gothic" panose="020B0502020202020204" pitchFamily="34" charset="0"/>
              </a:rPr>
              <a:t>Une </a:t>
            </a:r>
            <a:r>
              <a:rPr lang="fr-FR" sz="1100" b="1" dirty="0">
                <a:solidFill>
                  <a:schemeClr val="bg1"/>
                </a:solidFill>
                <a:latin typeface="Century Gothic" panose="020B0502020202020204" pitchFamily="34" charset="0"/>
              </a:rPr>
              <a:t>formation pratique </a:t>
            </a:r>
            <a:r>
              <a:rPr lang="fr-FR" sz="1100" dirty="0">
                <a:solidFill>
                  <a:schemeClr val="bg1"/>
                </a:solidFill>
                <a:latin typeface="Century Gothic" panose="020B0502020202020204" pitchFamily="34" charset="0"/>
              </a:rPr>
              <a:t>(20h de cours minimum ou 13h en conduite accompagnée)</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rtlCol="0">
            <a:spAutoFit/>
          </a:bodyPr>
          <a:lstStyle/>
          <a:p>
            <a:r>
              <a:rPr 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rtlCol="0">
            <a:spAutoFit/>
          </a:bodyPr>
          <a:lstStyle/>
          <a:p>
            <a:r>
              <a:rPr 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rtlCol="0">
            <a:spAutoFit/>
          </a:bodyPr>
          <a:lstStyle/>
          <a:p>
            <a:r>
              <a:rPr lang="fr-FR" sz="1100" dirty="0">
                <a:solidFill>
                  <a:schemeClr val="bg1"/>
                </a:solidFill>
                <a:latin typeface="Century Gothic" panose="020B0502020202020204" pitchFamily="34" charset="0"/>
              </a:rPr>
              <a:t>Un </a:t>
            </a:r>
            <a:r>
              <a:rPr lang="fr-FR" sz="1100" b="1" dirty="0">
                <a:solidFill>
                  <a:schemeClr val="bg1"/>
                </a:solidFill>
                <a:latin typeface="Century Gothic" panose="020B0502020202020204" pitchFamily="34" charset="0"/>
              </a:rPr>
              <a:t>rendez-vous préalable </a:t>
            </a:r>
            <a:r>
              <a:rPr lang="fr-FR" sz="1100" dirty="0">
                <a:solidFill>
                  <a:schemeClr val="bg1"/>
                </a:solidFill>
                <a:latin typeface="Century Gothic" panose="020B0502020202020204" pitchFamily="34" charset="0"/>
              </a:rPr>
              <a:t>d’une durée minimum de 2h</a:t>
            </a:r>
            <a:br>
              <a:rPr lang="fr-FR" sz="1100" dirty="0">
                <a:solidFill>
                  <a:schemeClr val="bg1"/>
                </a:solidFill>
                <a:latin typeface="Century Gothic" panose="020B0502020202020204" pitchFamily="34" charset="0"/>
              </a:rPr>
            </a:br>
            <a:r>
              <a:rPr lang="fr-FR" sz="1100" dirty="0">
                <a:solidFill>
                  <a:schemeClr val="bg1"/>
                </a:solidFill>
                <a:latin typeface="Century Gothic" panose="020B0502020202020204" pitchFamily="34" charset="0"/>
              </a:rPr>
              <a:t>Une phase de conduite d’un an minimum sur au moins </a:t>
            </a:r>
            <a:r>
              <a:rPr lang="fr-FR" sz="1100" b="1" dirty="0">
                <a:solidFill>
                  <a:schemeClr val="bg1"/>
                </a:solidFill>
                <a:latin typeface="Century Gothic" panose="020B0502020202020204" pitchFamily="34" charset="0"/>
              </a:rPr>
              <a:t>3000 km</a:t>
            </a:r>
            <a:r>
              <a:rPr lang="fr-FR" sz="1100" dirty="0">
                <a:solidFill>
                  <a:schemeClr val="bg1"/>
                </a:solidFill>
                <a:latin typeface="Century Gothic" panose="020B0502020202020204" pitchFamily="34" charset="0"/>
              </a:rPr>
              <a:t>, en compagnie d’un ou plusieurs accompagnateurs</a:t>
            </a:r>
            <a:br>
              <a:rPr lang="fr-FR" sz="1100" dirty="0">
                <a:solidFill>
                  <a:schemeClr val="bg1"/>
                </a:solidFill>
                <a:latin typeface="Century Gothic" panose="020B0502020202020204" pitchFamily="34" charset="0"/>
              </a:rPr>
            </a:br>
            <a:r>
              <a:rPr lang="fr-FR" sz="1100" b="1" dirty="0">
                <a:solidFill>
                  <a:schemeClr val="bg1"/>
                </a:solidFill>
                <a:latin typeface="Century Gothic" panose="020B0502020202020204" pitchFamily="34" charset="0"/>
              </a:rPr>
              <a:t>Deux rendez-vous pédagogiques </a:t>
            </a:r>
            <a:r>
              <a:rPr 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rtlCol="0">
            <a:spAutoFit/>
          </a:bodyPr>
          <a:lstStyle/>
          <a:p>
            <a:r>
              <a:rPr lang="fr-FR" sz="1200" b="1" dirty="0">
                <a:latin typeface="Century Gothic" panose="020B0502020202020204" pitchFamily="34" charset="0"/>
              </a:rPr>
              <a:t>74% de taux de réussite </a:t>
            </a:r>
            <a:r>
              <a:rPr lang="fr-FR" sz="1200" dirty="0">
                <a:latin typeface="Century Gothic" panose="020B0502020202020204" pitchFamily="34" charset="0"/>
              </a:rPr>
              <a:t>contre 55% pour la filière B traditionnelle</a:t>
            </a:r>
            <a:br>
              <a:rPr lang="fr-FR" sz="1200" dirty="0">
                <a:latin typeface="Century Gothic" panose="020B0502020202020204" pitchFamily="34" charset="0"/>
              </a:rPr>
            </a:br>
            <a:r>
              <a:rPr lang="fr-FR" sz="1200" dirty="0">
                <a:latin typeface="Century Gothic" panose="020B0502020202020204" pitchFamily="34" charset="0"/>
              </a:rPr>
              <a:t>La conduite accompagnée garantie une </a:t>
            </a:r>
            <a:r>
              <a:rPr 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rtlCol="0">
            <a:spAutoFit/>
          </a:bodyPr>
          <a:lstStyle/>
          <a:p>
            <a:r>
              <a:rPr lang="fr-FR" sz="900" dirty="0">
                <a:latin typeface="Century Gothic" panose="020B0502020202020204" pitchFamily="34" charset="0"/>
              </a:rPr>
              <a:t>CRITÈRE 5.1 DU LABEL DE L’ETAT</a:t>
            </a:r>
          </a:p>
        </p:txBody>
      </p:sp>
    </p:spTree>
    <p:extLst>
      <p:ext uri="{BB962C8B-B14F-4D97-AF65-F5344CB8AC3E}">
        <p14:creationId xmlns:p14="http://schemas.microsoft.com/office/powerpoint/2010/main" val="207725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rtlCol="0">
            <a:spAutoFit/>
          </a:bodyPr>
          <a:lstStyle/>
          <a:p>
            <a:pPr algn="r"/>
            <a:r>
              <a:rPr lang="fr-FR" sz="3200" b="1" u="sng" dirty="0">
                <a:solidFill>
                  <a:srgbClr val="D0363B"/>
                </a:solidFill>
                <a:latin typeface="Century Gothic" panose="020B0502020202020204" pitchFamily="34" charset="0"/>
              </a:rPr>
              <a:t>POURQUOI CHOISIR</a:t>
            </a:r>
            <a:br>
              <a:rPr lang="fr-FR" sz="3200" b="1" u="sng" dirty="0">
                <a:solidFill>
                  <a:schemeClr val="bg1"/>
                </a:solidFill>
                <a:latin typeface="Century Gothic" panose="020B0502020202020204" pitchFamily="34" charset="0"/>
              </a:rPr>
            </a:br>
            <a:r>
              <a:rPr lang="fr-FR" sz="3200" u="sng" dirty="0">
                <a:latin typeface="Century Gothic" panose="020B0502020202020204" pitchFamily="34" charset="0"/>
              </a:rPr>
              <a:t>LA CONDUITE</a:t>
            </a:r>
            <a:br>
              <a:rPr lang="fr-FR" sz="3200" u="sng" dirty="0">
                <a:latin typeface="Century Gothic" panose="020B0502020202020204" pitchFamily="34" charset="0"/>
              </a:rPr>
            </a:br>
            <a:r>
              <a:rPr 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rtlCol="0">
            <a:spAutoFit/>
          </a:bodyPr>
          <a:lstStyle/>
          <a:p>
            <a:r>
              <a:rPr lang="fr-FR" sz="900" dirty="0">
                <a:latin typeface="Century Gothic" panose="020B0502020202020204" pitchFamily="34" charset="0"/>
              </a:rPr>
              <a:t>CRITÈRE 5.1 DU LABEL DE L’ETAT</a:t>
            </a:r>
          </a:p>
        </p:txBody>
      </p:sp>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rtlCol="0">
            <a:spAutoFit/>
          </a:bodyPr>
          <a:lstStyle/>
          <a:p>
            <a:pPr algn="ctr"/>
            <a:r>
              <a:rPr lang="fr-FR" sz="1200" b="1" u="sng" dirty="0">
                <a:latin typeface="Century Gothic" panose="020B0502020202020204" pitchFamily="34" charset="0"/>
              </a:rPr>
              <a:t>ASSURANCE</a:t>
            </a:r>
            <a:br>
              <a:rPr lang="fr-FR" sz="1200" dirty="0">
                <a:latin typeface="Century Gothic" panose="020B0502020202020204" pitchFamily="34" charset="0"/>
              </a:rPr>
            </a:br>
            <a:r>
              <a:rPr lang="fr-FR" sz="1100" dirty="0">
                <a:latin typeface="Century Gothic" panose="020B0502020202020204" pitchFamily="34" charset="0"/>
              </a:rPr>
              <a:t>Avantages tarifaires des compagnies d’assurance</a:t>
            </a:r>
            <a:br>
              <a:rPr lang="fr-FR" sz="1100" dirty="0">
                <a:latin typeface="Century Gothic" panose="020B0502020202020204" pitchFamily="34" charset="0"/>
              </a:rPr>
            </a:br>
            <a:r>
              <a:rPr lang="fr-FR" sz="1100" dirty="0">
                <a:latin typeface="Century Gothic" panose="020B0502020202020204" pitchFamily="34" charset="0"/>
              </a:rPr>
              <a:t>- Surprime de la 1ere année diminuée de 50%</a:t>
            </a:r>
          </a:p>
          <a:p>
            <a:pPr algn="ctr"/>
            <a:r>
              <a:rPr lang="fr-FR" sz="1100" dirty="0">
                <a:latin typeface="Century Gothic" panose="020B0502020202020204" pitchFamily="34" charset="0"/>
              </a:rPr>
              <a:t>- Suppression de la surprime la 2</a:t>
            </a:r>
            <a:r>
              <a:rPr lang="fr-FR" sz="1100" baseline="30000" dirty="0">
                <a:latin typeface="Century Gothic" panose="020B0502020202020204" pitchFamily="34" charset="0"/>
              </a:rPr>
              <a:t>ème</a:t>
            </a:r>
            <a:r>
              <a:rPr 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rtlCol="0">
            <a:spAutoFit/>
          </a:bodyPr>
          <a:lstStyle/>
          <a:p>
            <a:pPr algn="ctr"/>
            <a:r>
              <a:rPr lang="fr-FR" sz="1200" b="1" u="sng" dirty="0">
                <a:latin typeface="Century Gothic" panose="020B0502020202020204" pitchFamily="34" charset="0"/>
              </a:rPr>
              <a:t>PERMIS PROBATOIRE</a:t>
            </a:r>
          </a:p>
          <a:p>
            <a:pPr algn="ctr"/>
            <a:r>
              <a:rPr lang="fr-FR" sz="1100" dirty="0">
                <a:latin typeface="Century Gothic" panose="020B0502020202020204" pitchFamily="34" charset="0"/>
              </a:rPr>
              <a:t>Période probatoire réduit à</a:t>
            </a:r>
            <a:br>
              <a:rPr lang="fr-FR" sz="1100" dirty="0">
                <a:latin typeface="Century Gothic" panose="020B0502020202020204" pitchFamily="34" charset="0"/>
              </a:rPr>
            </a:br>
            <a:r>
              <a:rPr 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rtlCol="0">
            <a:spAutoFit/>
          </a:bodyPr>
          <a:lstStyle/>
          <a:p>
            <a:pPr algn="ctr"/>
            <a:r>
              <a:rPr lang="fr-FR" sz="1200" b="1" u="sng" dirty="0">
                <a:latin typeface="Century Gothic" panose="020B0502020202020204" pitchFamily="34" charset="0"/>
              </a:rPr>
              <a:t>MOINS D’ACCIDENT</a:t>
            </a:r>
          </a:p>
          <a:p>
            <a:pPr algn="ctr"/>
            <a:r>
              <a:rPr 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rtlCol="0">
            <a:spAutoFit/>
          </a:bodyPr>
          <a:lstStyle/>
          <a:p>
            <a:pPr algn="ctr"/>
            <a:r>
              <a:rPr lang="fr-FR" sz="1000" u="sng" dirty="0">
                <a:solidFill>
                  <a:schemeClr val="bg1"/>
                </a:solidFill>
                <a:latin typeface="Century Gothic" panose="020B0502020202020204" pitchFamily="34" charset="0"/>
              </a:rPr>
              <a:t>DOCUMENTS À PRESENTER LORS</a:t>
            </a:r>
            <a:br>
              <a:rPr lang="fr-FR" sz="1000" u="sng" dirty="0">
                <a:solidFill>
                  <a:schemeClr val="bg1"/>
                </a:solidFill>
                <a:latin typeface="Century Gothic" panose="020B0502020202020204" pitchFamily="34" charset="0"/>
              </a:rPr>
            </a:br>
            <a:r>
              <a:rPr lang="fr-FR" sz="1000" u="sng" dirty="0">
                <a:solidFill>
                  <a:schemeClr val="bg1"/>
                </a:solidFill>
                <a:latin typeface="Century Gothic" panose="020B0502020202020204" pitchFamily="34" charset="0"/>
              </a:rPr>
              <a:t>D’UN CONTRÔLE ROUTIER</a:t>
            </a:r>
          </a:p>
          <a:p>
            <a:pPr algn="ct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 le formulaire de demande de permis « 02 » ou sa copie</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 le livret d’apprentissage AAC</a:t>
            </a:r>
          </a:p>
          <a:p>
            <a:pPr algn="ctr"/>
            <a:r>
              <a:rPr lang="fr-FR" sz="1000" dirty="0">
                <a:solidFill>
                  <a:schemeClr val="bg1"/>
                </a:solidFill>
                <a:latin typeface="Century Gothic" panose="020B0502020202020204" pitchFamily="34" charset="0"/>
              </a:rPr>
              <a:t>- le disque « Conduite Accompagnée » apposé</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à l’arrière du véhicule</a:t>
            </a:r>
          </a:p>
          <a:p>
            <a:pPr algn="ctr"/>
            <a:r>
              <a:rPr 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rtlCol="0">
            <a:spAutoFit/>
          </a:bodyPr>
          <a:lstStyle/>
          <a:p>
            <a:pPr algn="ctr"/>
            <a:r>
              <a:rPr lang="fr-FR" sz="1000" u="sng" dirty="0">
                <a:solidFill>
                  <a:schemeClr val="bg1"/>
                </a:solidFill>
                <a:latin typeface="Century Gothic" panose="020B0502020202020204" pitchFamily="34" charset="0"/>
              </a:rPr>
              <a:t>LES ACCOMPAGNATEURS DOIVENT</a:t>
            </a:r>
          </a:p>
          <a:p>
            <a:pPr algn="ct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 être titulaire du permis B depuis au moins</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5 ans sans interruption</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 obtenir l’accord de l’assureur</a:t>
            </a:r>
          </a:p>
          <a:p>
            <a:pPr algn="ctr"/>
            <a:r>
              <a:rPr lang="fr-FR" sz="1000" dirty="0">
                <a:solidFill>
                  <a:schemeClr val="bg1"/>
                </a:solidFill>
                <a:latin typeface="Century Gothic" panose="020B0502020202020204" pitchFamily="34" charset="0"/>
              </a:rPr>
              <a:t>- ne pas avoir de condamnation pour</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certains délits (alcool, stupéfiants…)</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 être mentionné dans le contrat signé</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avec l’école de conduite</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 participer à l’évaluation de la dernière</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entury Gothic" panose="020B0502020202020204" pitchFamily="34" charset="0"/>
              </a:rPr>
              <a:t>BON À SAVOIR</a:t>
            </a:r>
          </a:p>
        </p:txBody>
      </p:sp>
    </p:spTree>
    <p:extLst>
      <p:ext uri="{BB962C8B-B14F-4D97-AF65-F5344CB8AC3E}">
        <p14:creationId xmlns:p14="http://schemas.microsoft.com/office/powerpoint/2010/main" val="386042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rtlCol="0">
            <a:spAutoFit/>
          </a:bodyPr>
          <a:lstStyle/>
          <a:p>
            <a:pPr algn="r"/>
            <a:r>
              <a:rPr lang="fr-FR" sz="3200" b="1" u="sng" dirty="0">
                <a:solidFill>
                  <a:srgbClr val="D0363B"/>
                </a:solidFill>
                <a:latin typeface="Century Gothic" panose="020B0502020202020204" pitchFamily="34" charset="0"/>
              </a:rPr>
              <a:t>APPRENDRE GRÂCE À</a:t>
            </a:r>
            <a:r>
              <a:rPr lang="fr-FR" sz="3200" u="sng" dirty="0">
                <a:latin typeface="Century Gothic" panose="020B0502020202020204" pitchFamily="34" charset="0"/>
              </a:rPr>
              <a:t> </a:t>
            </a:r>
            <a:br>
              <a:rPr lang="fr-FR" sz="3200" u="sng" dirty="0">
                <a:latin typeface="Century Gothic" panose="020B0502020202020204" pitchFamily="34" charset="0"/>
              </a:rPr>
            </a:br>
            <a:r>
              <a:rPr lang="fr-FR" sz="3200" u="sng" dirty="0">
                <a:latin typeface="Century Gothic" panose="020B0502020202020204" pitchFamily="34" charset="0"/>
              </a:rPr>
              <a:t>LA CONDUITE SUPERVISÉE</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0705" y="6528411"/>
            <a:ext cx="2116341" cy="230832"/>
          </a:xfrm>
          <a:prstGeom prst="rect">
            <a:avLst/>
          </a:prstGeom>
          <a:noFill/>
        </p:spPr>
        <p:txBody>
          <a:bodyPr wrap="square" rtlCol="0">
            <a:spAutoFit/>
          </a:bodyPr>
          <a:lstStyle/>
          <a:p>
            <a:r>
              <a:rPr lang="fr-FR" sz="900" dirty="0">
                <a:latin typeface="Century Gothic" panose="020B0502020202020204" pitchFamily="34" charset="0"/>
              </a:rPr>
              <a:t>CRITÈRE 5.1 DU LABEL DE L’ETAT</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454197" y="2863262"/>
            <a:ext cx="8032305" cy="2308324"/>
          </a:xfrm>
          <a:prstGeom prst="rect">
            <a:avLst/>
          </a:prstGeom>
          <a:noFill/>
        </p:spPr>
        <p:txBody>
          <a:bodyPr wrap="square" rtlCol="0">
            <a:spAutoFit/>
          </a:bodyPr>
          <a:lstStyle/>
          <a:p>
            <a:pPr fontAlgn="base"/>
            <a:r>
              <a:rPr lang="fr-FR" sz="1200" dirty="0">
                <a:solidFill>
                  <a:schemeClr val="bg1"/>
                </a:solidFill>
                <a:latin typeface="Century Gothic" panose="020B0502020202020204" pitchFamily="34" charset="0"/>
              </a:rPr>
              <a:t>La conduite supervisée permet d’acquérir </a:t>
            </a:r>
            <a:r>
              <a:rPr lang="fr-FR" sz="1200" b="1" dirty="0">
                <a:solidFill>
                  <a:schemeClr val="bg1"/>
                </a:solidFill>
                <a:latin typeface="Century Gothic" panose="020B0502020202020204" pitchFamily="34" charset="0"/>
              </a:rPr>
              <a:t>plus d’expériences pratiques </a:t>
            </a:r>
            <a:r>
              <a:rPr lang="fr-FR" sz="1200" dirty="0">
                <a:solidFill>
                  <a:schemeClr val="bg1"/>
                </a:solidFill>
                <a:latin typeface="Century Gothic" panose="020B0502020202020204" pitchFamily="34" charset="0"/>
              </a:rPr>
              <a:t>en complétant sa formation initiale par une phase de conduite accompagnée, pour les élèves ayant au moins 18 ans,</a:t>
            </a:r>
          </a:p>
          <a:p>
            <a:pPr fontAlgn="base"/>
            <a:br>
              <a:rPr lang="fr-FR" sz="1200" dirty="0">
                <a:solidFill>
                  <a:schemeClr val="bg1"/>
                </a:solidFill>
                <a:latin typeface="Century Gothic" panose="020B0502020202020204" pitchFamily="34" charset="0"/>
              </a:rPr>
            </a:br>
            <a:r>
              <a:rPr lang="fr-FR" sz="1200" b="1" dirty="0">
                <a:solidFill>
                  <a:srgbClr val="D0363B"/>
                </a:solidFill>
                <a:latin typeface="Century Gothic" panose="020B0502020202020204" pitchFamily="34" charset="0"/>
              </a:rPr>
              <a:t>&gt;&gt;</a:t>
            </a:r>
            <a:r>
              <a:rPr lang="fr-FR" sz="1200" dirty="0">
                <a:solidFill>
                  <a:schemeClr val="bg1"/>
                </a:solidFill>
                <a:latin typeface="Century Gothic" panose="020B0502020202020204" pitchFamily="34" charset="0"/>
              </a:rPr>
              <a:t> C’est au terme de </a:t>
            </a:r>
            <a:r>
              <a:rPr lang="fr-FR" sz="1200" b="1" u="sng" dirty="0">
                <a:solidFill>
                  <a:schemeClr val="bg1"/>
                </a:solidFill>
                <a:latin typeface="Century Gothic" panose="020B0502020202020204" pitchFamily="34" charset="0"/>
              </a:rPr>
              <a:t>20h de conduite minimum ou 13h en boîte automatique </a:t>
            </a:r>
            <a:r>
              <a:rPr lang="fr-FR" sz="1200" dirty="0">
                <a:solidFill>
                  <a:schemeClr val="bg1"/>
                </a:solidFill>
                <a:latin typeface="Century Gothic" panose="020B0502020202020204" pitchFamily="34" charset="0"/>
              </a:rPr>
              <a:t>avec l’enseignant que la Conduite Supervisée peut réellement commencer !</a:t>
            </a:r>
            <a:br>
              <a:rPr lang="fr-FR" sz="1200" dirty="0">
                <a:solidFill>
                  <a:schemeClr val="bg1"/>
                </a:solidFill>
                <a:latin typeface="Century Gothic" panose="020B0502020202020204" pitchFamily="34" charset="0"/>
              </a:rPr>
            </a:br>
            <a:endParaRPr lang="fr-FR" sz="1200" dirty="0">
              <a:solidFill>
                <a:schemeClr val="bg1"/>
              </a:solidFill>
              <a:latin typeface="Century Gothic" panose="020B0502020202020204" pitchFamily="34" charset="0"/>
            </a:endParaRPr>
          </a:p>
          <a:p>
            <a:pPr fontAlgn="base"/>
            <a:r>
              <a:rPr lang="fr-FR" sz="1200" dirty="0">
                <a:solidFill>
                  <a:schemeClr val="bg1"/>
                </a:solidFill>
                <a:latin typeface="Century Gothic" panose="020B0502020202020204" pitchFamily="34" charset="0"/>
              </a:rPr>
              <a:t>Elle débute par un </a:t>
            </a:r>
            <a:r>
              <a:rPr lang="fr-FR" sz="1200" b="1" dirty="0">
                <a:solidFill>
                  <a:schemeClr val="bg1"/>
                </a:solidFill>
                <a:latin typeface="Century Gothic" panose="020B0502020202020204" pitchFamily="34" charset="0"/>
              </a:rPr>
              <a:t>rendez-vous préalable </a:t>
            </a:r>
            <a:r>
              <a:rPr lang="fr-FR" sz="1200" dirty="0">
                <a:solidFill>
                  <a:schemeClr val="bg1"/>
                </a:solidFill>
                <a:latin typeface="Century Gothic" panose="020B0502020202020204" pitchFamily="34" charset="0"/>
              </a:rPr>
              <a:t>en présence de </a:t>
            </a:r>
            <a:r>
              <a:rPr lang="fr-FR" sz="1200" b="1" dirty="0">
                <a:solidFill>
                  <a:schemeClr val="bg1"/>
                </a:solidFill>
                <a:latin typeface="Century Gothic" panose="020B0502020202020204" pitchFamily="34" charset="0"/>
              </a:rPr>
              <a:t>l’enseignant</a:t>
            </a:r>
            <a:r>
              <a:rPr lang="fr-FR" sz="1200" dirty="0">
                <a:solidFill>
                  <a:schemeClr val="bg1"/>
                </a:solidFill>
                <a:latin typeface="Century Gothic" panose="020B0502020202020204" pitchFamily="34" charset="0"/>
              </a:rPr>
              <a:t> et </a:t>
            </a:r>
            <a:r>
              <a:rPr lang="fr-FR" sz="1200" b="1" dirty="0">
                <a:solidFill>
                  <a:schemeClr val="bg1"/>
                </a:solidFill>
                <a:latin typeface="Century Gothic" panose="020B0502020202020204" pitchFamily="34" charset="0"/>
              </a:rPr>
              <a:t>du futur accompagnateur</a:t>
            </a:r>
            <a:r>
              <a:rPr lang="fr-FR" sz="1200" dirty="0">
                <a:solidFill>
                  <a:schemeClr val="bg1"/>
                </a:solidFill>
                <a:latin typeface="Century Gothic" panose="020B0502020202020204" pitchFamily="34" charset="0"/>
              </a:rPr>
              <a:t>, au moment où l’enseignant estime que l’élève est </a:t>
            </a:r>
            <a:r>
              <a:rPr lang="fr-FR" sz="1200" b="1" dirty="0">
                <a:solidFill>
                  <a:schemeClr val="bg1"/>
                </a:solidFill>
                <a:latin typeface="Century Gothic" panose="020B0502020202020204" pitchFamily="34" charset="0"/>
              </a:rPr>
              <a:t>prêt à conduire </a:t>
            </a:r>
            <a:r>
              <a:rPr 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sz="1200" dirty="0">
                <a:solidFill>
                  <a:schemeClr val="bg1"/>
                </a:solidFill>
                <a:latin typeface="Century Gothic" panose="020B0502020202020204" pitchFamily="34" charset="0"/>
              </a:rPr>
            </a:br>
            <a:r>
              <a:rPr lang="fr-FR" sz="1200" dirty="0">
                <a:solidFill>
                  <a:schemeClr val="bg1"/>
                </a:solidFill>
                <a:latin typeface="Century Gothic" panose="020B0502020202020204" pitchFamily="34" charset="0"/>
              </a:rPr>
              <a:t>La conduite supervisée peut également être proposée après un échec à l’examen, celui-ci tenant lieu de rendez-vous préalable</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54197" y="5533462"/>
            <a:ext cx="7513854" cy="738664"/>
          </a:xfrm>
          <a:prstGeom prst="rect">
            <a:avLst/>
          </a:prstGeom>
          <a:solidFill>
            <a:srgbClr val="F5F4EE"/>
          </a:solidFill>
          <a:ln>
            <a:solidFill>
              <a:srgbClr val="3D3E44"/>
            </a:solidFill>
            <a:prstDash val="solid"/>
          </a:ln>
        </p:spPr>
        <p:txBody>
          <a:bodyPr wrap="square" rtlCol="0">
            <a:spAutoFit/>
          </a:bodyPr>
          <a:lstStyle/>
          <a:p>
            <a:r>
              <a:rPr lang="fr-FR" sz="1400" b="1" u="sng" dirty="0">
                <a:solidFill>
                  <a:srgbClr val="D0363B"/>
                </a:solidFill>
                <a:latin typeface="Century Gothic" panose="020B0502020202020204" pitchFamily="34" charset="0"/>
              </a:rPr>
              <a:t>LES AVANTAGES DE LA CONDUITE SUPERVISÉE</a:t>
            </a:r>
            <a:r>
              <a:rPr lang="fr-FR" sz="1400" b="1" dirty="0">
                <a:solidFill>
                  <a:srgbClr val="D0363B"/>
                </a:solidFill>
                <a:latin typeface="Century Gothic" panose="020B0502020202020204" pitchFamily="34" charset="0"/>
              </a:rPr>
              <a:t> ?</a:t>
            </a:r>
            <a:br>
              <a:rPr lang="fr-FR" sz="1400" dirty="0">
                <a:latin typeface="Century Gothic" panose="020B0502020202020204" pitchFamily="34" charset="0"/>
              </a:rPr>
            </a:br>
            <a:r>
              <a:rPr lang="fr-FR" sz="1400" dirty="0">
                <a:latin typeface="Century Gothic" panose="020B0502020202020204" pitchFamily="34" charset="0"/>
              </a:rPr>
              <a:t>- Acquérir plus d’expériences de conduite &amp; approfondir ses acquis </a:t>
            </a:r>
            <a:br>
              <a:rPr lang="fr-FR" sz="1400" dirty="0">
                <a:latin typeface="Century Gothic" panose="020B0502020202020204" pitchFamily="34" charset="0"/>
              </a:rPr>
            </a:br>
            <a:r>
              <a:rPr lang="fr-FR" sz="1400" dirty="0">
                <a:latin typeface="Century Gothic" panose="020B0502020202020204" pitchFamily="34" charset="0"/>
              </a:rPr>
              <a:t>- Augmenter ses chances de réussite lors de l’examen pratique</a:t>
            </a:r>
            <a:endParaRPr 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Tree>
    <p:extLst>
      <p:ext uri="{BB962C8B-B14F-4D97-AF65-F5344CB8AC3E}">
        <p14:creationId xmlns:p14="http://schemas.microsoft.com/office/powerpoint/2010/main" val="13108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rtlCol="0">
            <a:spAutoFit/>
          </a:bodyPr>
          <a:lstStyle/>
          <a:p>
            <a:pPr algn="r"/>
            <a:r>
              <a:rPr lang="fr-FR" sz="3200" b="1" u="sng" dirty="0">
                <a:solidFill>
                  <a:srgbClr val="D0363B"/>
                </a:solidFill>
                <a:latin typeface="Century Gothic" panose="020B0502020202020204" pitchFamily="34" charset="0"/>
              </a:rPr>
              <a:t>APPRENDRE GRÂCE À</a:t>
            </a:r>
            <a:r>
              <a:rPr lang="fr-FR" sz="3200" u="sng" dirty="0">
                <a:latin typeface="Century Gothic" panose="020B0502020202020204" pitchFamily="34" charset="0"/>
              </a:rPr>
              <a:t> </a:t>
            </a:r>
            <a:br>
              <a:rPr lang="fr-FR" sz="3200" u="sng" dirty="0">
                <a:latin typeface="Century Gothic" panose="020B0502020202020204" pitchFamily="34" charset="0"/>
              </a:rPr>
            </a:br>
            <a:r>
              <a:rPr lang="fr-FR" sz="3200" u="sng" dirty="0">
                <a:latin typeface="Century Gothic" panose="020B0502020202020204" pitchFamily="34" charset="0"/>
              </a:rPr>
              <a:t>LA CONDUITE SUPERVISÉE</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rtlCol="0">
            <a:spAutoFit/>
          </a:bodyPr>
          <a:lstStyle/>
          <a:p>
            <a:r>
              <a:rPr lang="fr-FR" sz="900" dirty="0">
                <a:latin typeface="Century Gothic" panose="020B0502020202020204" pitchFamily="34" charset="0"/>
              </a:rPr>
              <a:t>CRITÈRE 5.1 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2012884"/>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23546" y="2747286"/>
            <a:ext cx="5331572" cy="1569660"/>
          </a:xfrm>
          <a:prstGeom prst="rect">
            <a:avLst/>
          </a:prstGeom>
          <a:noFill/>
        </p:spPr>
        <p:txBody>
          <a:bodyPr wrap="square" rtlCol="0">
            <a:spAutoFit/>
          </a:bodyPr>
          <a:lstStyle/>
          <a:p>
            <a:pPr marL="285750" indent="-285750">
              <a:buFontTx/>
              <a:buChar char="-"/>
            </a:pPr>
            <a:r>
              <a:rPr lang="fr-FR" sz="1200" dirty="0">
                <a:solidFill>
                  <a:schemeClr val="bg1"/>
                </a:solidFill>
                <a:latin typeface="Century Gothic" panose="020B0502020202020204" pitchFamily="34" charset="0"/>
              </a:rPr>
              <a:t>Avoir </a:t>
            </a:r>
            <a:r>
              <a:rPr lang="fr-FR" sz="1200" b="1" dirty="0">
                <a:solidFill>
                  <a:schemeClr val="bg1"/>
                </a:solidFill>
                <a:latin typeface="Century Gothic" panose="020B0502020202020204" pitchFamily="34" charset="0"/>
              </a:rPr>
              <a:t>18 ans ou plus</a:t>
            </a:r>
          </a:p>
          <a:p>
            <a:pPr marL="285750" indent="-285750">
              <a:buFontTx/>
              <a:buChar char="-"/>
            </a:pPr>
            <a:r>
              <a:rPr lang="fr-FR" sz="1200" dirty="0">
                <a:solidFill>
                  <a:schemeClr val="bg1"/>
                </a:solidFill>
                <a:latin typeface="Century Gothic" panose="020B0502020202020204" pitchFamily="34" charset="0"/>
              </a:rPr>
              <a:t>Obtenir </a:t>
            </a:r>
            <a:r>
              <a:rPr lang="fr-FR" sz="1200" b="1" dirty="0">
                <a:solidFill>
                  <a:schemeClr val="bg1"/>
                </a:solidFill>
                <a:latin typeface="Century Gothic" panose="020B0502020202020204" pitchFamily="34" charset="0"/>
              </a:rPr>
              <a:t>l’accord de l’assureur du véhicule</a:t>
            </a:r>
          </a:p>
          <a:p>
            <a:pPr marL="285750" indent="-285750">
              <a:buFontTx/>
              <a:buChar char="-"/>
            </a:pPr>
            <a:r>
              <a:rPr lang="fr-FR" sz="1200" dirty="0">
                <a:solidFill>
                  <a:schemeClr val="bg1"/>
                </a:solidFill>
                <a:latin typeface="Century Gothic" panose="020B0502020202020204" pitchFamily="34" charset="0"/>
              </a:rPr>
              <a:t>Avoir réussi </a:t>
            </a:r>
            <a:r>
              <a:rPr lang="fr-FR" sz="1200" b="1" dirty="0">
                <a:solidFill>
                  <a:schemeClr val="bg1"/>
                </a:solidFill>
                <a:latin typeface="Century Gothic" panose="020B0502020202020204" pitchFamily="34" charset="0"/>
              </a:rPr>
              <a:t>l’examen théorique</a:t>
            </a:r>
            <a:r>
              <a:rPr lang="fr-FR" sz="1200" dirty="0">
                <a:solidFill>
                  <a:schemeClr val="bg1"/>
                </a:solidFill>
                <a:latin typeface="Century Gothic" panose="020B0502020202020204" pitchFamily="34" charset="0"/>
              </a:rPr>
              <a:t> du code de la route</a:t>
            </a:r>
          </a:p>
          <a:p>
            <a:pPr marL="285750" indent="-285750">
              <a:buFontTx/>
              <a:buChar char="-"/>
            </a:pPr>
            <a:r>
              <a:rPr lang="fr-FR" sz="1200" dirty="0">
                <a:solidFill>
                  <a:schemeClr val="bg1"/>
                </a:solidFill>
                <a:latin typeface="Century Gothic" panose="020B0502020202020204" pitchFamily="34" charset="0"/>
              </a:rPr>
              <a:t>Avoir suivi une </a:t>
            </a:r>
            <a:r>
              <a:rPr lang="fr-FR" sz="1200" b="1" dirty="0">
                <a:solidFill>
                  <a:schemeClr val="bg1"/>
                </a:solidFill>
                <a:latin typeface="Century Gothic" panose="020B0502020202020204" pitchFamily="34" charset="0"/>
              </a:rPr>
              <a:t>formation pratique </a:t>
            </a:r>
            <a:r>
              <a:rPr lang="fr-FR" sz="1200" dirty="0">
                <a:solidFill>
                  <a:schemeClr val="bg1"/>
                </a:solidFill>
                <a:latin typeface="Century Gothic" panose="020B0502020202020204" pitchFamily="34" charset="0"/>
              </a:rPr>
              <a:t>avec un enseignant expert</a:t>
            </a:r>
            <a:br>
              <a:rPr lang="fr-FR" sz="1200" dirty="0">
                <a:solidFill>
                  <a:schemeClr val="bg1"/>
                </a:solidFill>
                <a:latin typeface="Century Gothic" panose="020B0502020202020204" pitchFamily="34" charset="0"/>
              </a:rPr>
            </a:br>
            <a:r>
              <a:rPr lang="fr-FR" sz="1200" dirty="0">
                <a:solidFill>
                  <a:schemeClr val="bg1"/>
                </a:solidFill>
                <a:latin typeface="Century Gothic" panose="020B0502020202020204" pitchFamily="34" charset="0"/>
              </a:rPr>
              <a:t>de l’école de conduite (</a:t>
            </a:r>
            <a:r>
              <a:rPr lang="fr-FR" sz="1200" b="1" dirty="0">
                <a:solidFill>
                  <a:schemeClr val="bg1"/>
                </a:solidFill>
                <a:latin typeface="Century Gothic" panose="020B0502020202020204" pitchFamily="34" charset="0"/>
              </a:rPr>
              <a:t>20 heures minimum ou 13h en conduite accompagnée</a:t>
            </a:r>
            <a:r>
              <a:rPr lang="fr-FR" sz="1200" dirty="0">
                <a:solidFill>
                  <a:schemeClr val="bg1"/>
                </a:solidFill>
                <a:latin typeface="Century Gothic" panose="020B0502020202020204" pitchFamily="34" charset="0"/>
              </a:rPr>
              <a:t>)</a:t>
            </a:r>
          </a:p>
          <a:p>
            <a:pPr marL="285750" indent="-285750">
              <a:buFontTx/>
              <a:buChar char="-"/>
            </a:pPr>
            <a:r>
              <a:rPr lang="fr-FR" sz="1200" dirty="0">
                <a:solidFill>
                  <a:schemeClr val="bg1"/>
                </a:solidFill>
                <a:latin typeface="Century Gothic" panose="020B0502020202020204" pitchFamily="34" charset="0"/>
              </a:rPr>
              <a:t>Bénéficier d’une </a:t>
            </a:r>
            <a:r>
              <a:rPr lang="fr-FR" sz="1200" b="1" dirty="0">
                <a:solidFill>
                  <a:schemeClr val="bg1"/>
                </a:solidFill>
                <a:latin typeface="Century Gothic" panose="020B0502020202020204" pitchFamily="34" charset="0"/>
              </a:rPr>
              <a:t>évaluation favorable </a:t>
            </a:r>
            <a:r>
              <a:rPr lang="fr-FR" sz="1200" dirty="0">
                <a:solidFill>
                  <a:schemeClr val="bg1"/>
                </a:solidFill>
                <a:latin typeface="Century Gothic" panose="020B0502020202020204" pitchFamily="34" charset="0"/>
              </a:rPr>
              <a:t>de la part de son</a:t>
            </a:r>
            <a:br>
              <a:rPr lang="fr-FR" sz="1200" dirty="0">
                <a:solidFill>
                  <a:schemeClr val="bg1"/>
                </a:solidFill>
                <a:latin typeface="Century Gothic" panose="020B0502020202020204" pitchFamily="34" charset="0"/>
              </a:rPr>
            </a:br>
            <a:r>
              <a:rPr 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rtlCol="0">
            <a:spAutoFit/>
          </a:bodyPr>
          <a:lstStyle/>
          <a:p>
            <a:pPr algn="ctr"/>
            <a:r>
              <a:rPr lang="fr-FR" sz="1200" b="1" u="sng" dirty="0">
                <a:solidFill>
                  <a:srgbClr val="D0363B"/>
                </a:solidFill>
                <a:latin typeface="Century Gothic" panose="020B0502020202020204" pitchFamily="34" charset="0"/>
              </a:rPr>
              <a:t>QUAND CHOISIR</a:t>
            </a:r>
            <a:br>
              <a:rPr lang="fr-FR" sz="1200" b="1" u="sng" dirty="0">
                <a:solidFill>
                  <a:srgbClr val="D0363B"/>
                </a:solidFill>
                <a:latin typeface="Century Gothic" panose="020B0502020202020204" pitchFamily="34" charset="0"/>
              </a:rPr>
            </a:br>
            <a:r>
              <a:rPr 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rtlCol="0">
            <a:spAutoFit/>
          </a:bodyPr>
          <a:lstStyle/>
          <a:p>
            <a:pPr algn="ctr"/>
            <a:r>
              <a:rPr lang="fr-FR" sz="1100" b="1" dirty="0">
                <a:latin typeface="Century Gothic" panose="020B0502020202020204" pitchFamily="34" charset="0"/>
              </a:rPr>
              <a:t>&gt;&gt;</a:t>
            </a:r>
            <a:r>
              <a:rPr lang="fr-FR" sz="1100" dirty="0">
                <a:latin typeface="Century Gothic" panose="020B0502020202020204" pitchFamily="34" charset="0"/>
              </a:rPr>
              <a:t> Au moment de votre </a:t>
            </a:r>
            <a:r>
              <a:rPr lang="fr-FR" sz="1100" b="1" dirty="0">
                <a:latin typeface="Century Gothic" panose="020B0502020202020204" pitchFamily="34" charset="0"/>
              </a:rPr>
              <a:t>inscription</a:t>
            </a:r>
            <a:br>
              <a:rPr lang="fr-FR" sz="1100" b="1" dirty="0">
                <a:latin typeface="Century Gothic" panose="020B0502020202020204" pitchFamily="34" charset="0"/>
              </a:rPr>
            </a:br>
            <a:r>
              <a:rPr lang="fr-FR" sz="1100" b="1" dirty="0">
                <a:latin typeface="Century Gothic" panose="020B0502020202020204" pitchFamily="34" charset="0"/>
              </a:rPr>
              <a:t>&gt;&gt;</a:t>
            </a:r>
            <a:r>
              <a:rPr lang="fr-FR" sz="1100" dirty="0">
                <a:latin typeface="Century Gothic" panose="020B0502020202020204" pitchFamily="34" charset="0"/>
              </a:rPr>
              <a:t> </a:t>
            </a:r>
            <a:r>
              <a:rPr lang="fr-FR" sz="1100" b="1" dirty="0">
                <a:latin typeface="Century Gothic" panose="020B0502020202020204" pitchFamily="34" charset="0"/>
              </a:rPr>
              <a:t>Suite à un échec </a:t>
            </a:r>
            <a:r>
              <a:rPr lang="fr-FR" sz="1100" dirty="0">
                <a:latin typeface="Century Gothic" panose="020B0502020202020204" pitchFamily="34" charset="0"/>
              </a:rPr>
              <a:t>lors de</a:t>
            </a:r>
            <a:br>
              <a:rPr lang="fr-FR" sz="1100" dirty="0">
                <a:latin typeface="Century Gothic" panose="020B0502020202020204" pitchFamily="34" charset="0"/>
              </a:rPr>
            </a:br>
            <a:r>
              <a:rPr 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316946"/>
            <a:ext cx="2426110" cy="2049208"/>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fr-FR" sz="1000" dirty="0">
              <a:solidFill>
                <a:srgbClr val="3D3E44"/>
              </a:solidFill>
              <a:latin typeface="Century Gothic" panose="020B0502020202020204" pitchFamily="34" charset="0"/>
            </a:endParaRPr>
          </a:p>
          <a:p>
            <a:pPr fontAlgn="base"/>
            <a:endParaRPr lang="fr-FR" sz="1000" dirty="0">
              <a:solidFill>
                <a:srgbClr val="3D3E44"/>
              </a:solidFill>
              <a:latin typeface="Century Gothic" panose="020B0502020202020204" pitchFamily="34" charset="0"/>
            </a:endParaRPr>
          </a:p>
          <a:p>
            <a:pPr marL="171450" indent="-171450" fontAlgn="base">
              <a:buFontTx/>
              <a:buChar char="-"/>
            </a:pPr>
            <a:r>
              <a:rPr lang="fr-FR" sz="1000" dirty="0">
                <a:solidFill>
                  <a:srgbClr val="3D3E44"/>
                </a:solidFill>
                <a:latin typeface="Century Gothic" panose="020B0502020202020204" pitchFamily="34" charset="0"/>
              </a:rPr>
              <a:t>Être titulaire du </a:t>
            </a:r>
            <a:r>
              <a:rPr lang="fr-FR" sz="1000" b="1" dirty="0">
                <a:solidFill>
                  <a:srgbClr val="3D3E44"/>
                </a:solidFill>
                <a:latin typeface="Century Gothic" panose="020B0502020202020204" pitchFamily="34" charset="0"/>
              </a:rPr>
              <a:t>permis B depuis au moins 5 ans </a:t>
            </a:r>
            <a:r>
              <a:rPr lang="fr-FR" sz="1000" dirty="0">
                <a:solidFill>
                  <a:srgbClr val="3D3E44"/>
                </a:solidFill>
                <a:latin typeface="Century Gothic" panose="020B0502020202020204" pitchFamily="34" charset="0"/>
              </a:rPr>
              <a:t>(sans interruption)</a:t>
            </a:r>
          </a:p>
          <a:p>
            <a:pPr marL="171450" indent="-171450" fontAlgn="base">
              <a:buFontTx/>
              <a:buChar char="-"/>
            </a:pPr>
            <a:r>
              <a:rPr lang="fr-FR" sz="1000" dirty="0">
                <a:solidFill>
                  <a:srgbClr val="3D3E44"/>
                </a:solidFill>
                <a:latin typeface="Century Gothic" panose="020B0502020202020204" pitchFamily="34" charset="0"/>
              </a:rPr>
              <a:t>Obtenir </a:t>
            </a:r>
            <a:r>
              <a:rPr lang="fr-FR" sz="1000" b="1" dirty="0">
                <a:solidFill>
                  <a:srgbClr val="3D3E44"/>
                </a:solidFill>
                <a:latin typeface="Century Gothic" panose="020B0502020202020204" pitchFamily="34" charset="0"/>
              </a:rPr>
              <a:t>l'accord de son assureur</a:t>
            </a:r>
          </a:p>
          <a:p>
            <a:pPr marL="171450" indent="-171450" fontAlgn="base">
              <a:buFontTx/>
              <a:buChar char="-"/>
            </a:pPr>
            <a:r>
              <a:rPr lang="fr-FR" sz="1000" b="1" dirty="0">
                <a:solidFill>
                  <a:srgbClr val="3D3E44"/>
                </a:solidFill>
                <a:latin typeface="Century Gothic" panose="020B0502020202020204" pitchFamily="34" charset="0"/>
              </a:rPr>
              <a:t>Figurer dans le contrat </a:t>
            </a:r>
            <a:r>
              <a:rPr lang="fr-FR" sz="1000" dirty="0">
                <a:solidFill>
                  <a:srgbClr val="3D3E44"/>
                </a:solidFill>
                <a:latin typeface="Century Gothic" panose="020B0502020202020204" pitchFamily="34" charset="0"/>
              </a:rPr>
              <a:t>signé avec l'école de conduite</a:t>
            </a:r>
          </a:p>
          <a:p>
            <a:pPr fontAlgn="base"/>
            <a:endParaRPr lang="fr-FR" sz="1000" dirty="0">
              <a:solidFill>
                <a:srgbClr val="3D3E44"/>
              </a:solidFill>
              <a:latin typeface="Century Gothic" panose="020B0502020202020204" pitchFamily="34" charset="0"/>
            </a:endParaRPr>
          </a:p>
          <a:p>
            <a:pPr fontAlgn="base"/>
            <a:r>
              <a:rPr lang="fr-FR" sz="1000" b="1" u="sng" dirty="0">
                <a:solidFill>
                  <a:srgbClr val="3D3E44"/>
                </a:solidFill>
                <a:latin typeface="Century Gothic" panose="020B0502020202020204" pitchFamily="34" charset="0"/>
              </a:rPr>
              <a:t>A NOTER</a:t>
            </a:r>
          </a:p>
          <a:p>
            <a:pPr fontAlgn="base"/>
            <a:r>
              <a:rPr 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br>
              <a:rPr lang="fr-FR" sz="1000" i="1" dirty="0">
                <a:solidFill>
                  <a:srgbClr val="3D3E44"/>
                </a:solidFill>
                <a:latin typeface="Century Gothic" panose="020B0502020202020204" pitchFamily="34" charset="0"/>
              </a:rPr>
            </a:br>
            <a:br>
              <a:rPr lang="fr-FR" sz="1000" i="1" dirty="0">
                <a:solidFill>
                  <a:srgbClr val="3D3E44"/>
                </a:solidFill>
                <a:latin typeface="Century Gothic" panose="020B0502020202020204" pitchFamily="34" charset="0"/>
              </a:rPr>
            </a:br>
            <a:br>
              <a:rPr lang="fr-FR" sz="1000" i="1" dirty="0">
                <a:solidFill>
                  <a:srgbClr val="3D3E44"/>
                </a:solidFill>
                <a:latin typeface="Century Gothic" panose="020B0502020202020204" pitchFamily="34" charset="0"/>
              </a:rPr>
            </a:br>
            <a:br>
              <a:rPr lang="fr-FR" sz="1000" i="1" dirty="0">
                <a:solidFill>
                  <a:srgbClr val="3D3E44"/>
                </a:solidFill>
                <a:latin typeface="Century Gothic" panose="020B0502020202020204" pitchFamily="34" charset="0"/>
              </a:rPr>
            </a:br>
            <a:r>
              <a:rPr lang="fr-FR" sz="1000" dirty="0">
                <a:solidFill>
                  <a:srgbClr val="3D3E44"/>
                </a:solidFill>
                <a:latin typeface="Century Gothic" panose="020B0502020202020204" pitchFamily="34" charset="0"/>
              </a:rPr>
              <a:t>Comme pour le permis B classique, la </a:t>
            </a:r>
            <a:r>
              <a:rPr lang="fr-FR" sz="1000" b="1" dirty="0">
                <a:solidFill>
                  <a:srgbClr val="3D3E44"/>
                </a:solidFill>
                <a:latin typeface="Century Gothic" panose="020B0502020202020204" pitchFamily="34" charset="0"/>
              </a:rPr>
              <a:t>période probatoire est de 3 ans</a:t>
            </a:r>
            <a:br>
              <a:rPr lang="fr-FR" sz="1000" dirty="0">
                <a:solidFill>
                  <a:srgbClr val="3D3E44"/>
                </a:solidFill>
                <a:latin typeface="Century Gothic" panose="020B0502020202020204" pitchFamily="34" charset="0"/>
              </a:rPr>
            </a:br>
            <a:r>
              <a:rPr lang="fr-FR" sz="1000" dirty="0">
                <a:solidFill>
                  <a:srgbClr val="3D3E44"/>
                </a:solidFill>
                <a:latin typeface="Century Gothic" panose="020B0502020202020204" pitchFamily="34" charset="0"/>
              </a:rPr>
              <a:t>(6 points à l’obtention du permis et 12 points au bout de 3 ans sans infraction)</a:t>
            </a:r>
            <a:br>
              <a:rPr lang="fr-FR" sz="1000" dirty="0">
                <a:solidFill>
                  <a:srgbClr val="3D3E44"/>
                </a:solidFill>
                <a:latin typeface="Century Gothic" panose="020B0502020202020204" pitchFamily="34" charset="0"/>
              </a:rPr>
            </a:br>
            <a:br>
              <a:rPr lang="fr-FR" sz="1000" dirty="0">
                <a:solidFill>
                  <a:srgbClr val="3D3E44"/>
                </a:solidFill>
                <a:latin typeface="Century Gothic" panose="020B0502020202020204" pitchFamily="34" charset="0"/>
              </a:rPr>
            </a:br>
            <a:r>
              <a:rPr lang="fr-FR" sz="1000" dirty="0">
                <a:solidFill>
                  <a:srgbClr val="3D3E44"/>
                </a:solidFill>
                <a:latin typeface="Century Gothic" panose="020B0502020202020204" pitchFamily="34" charset="0"/>
              </a:rPr>
              <a:t>L’élève ne bénéficie par nécessairement de tarifs préférentiels en souscrivant son assurance « jeune conducteur » </a:t>
            </a:r>
            <a:br>
              <a:rPr lang="fr-FR" sz="1000" i="1" dirty="0">
                <a:solidFill>
                  <a:srgbClr val="3D3E44"/>
                </a:solidFill>
                <a:latin typeface="Century Gothic" panose="020B0502020202020204" pitchFamily="34" charset="0"/>
              </a:rPr>
            </a:br>
            <a:br>
              <a:rPr lang="fr-FR" sz="1000" i="1" dirty="0">
                <a:solidFill>
                  <a:srgbClr val="3D3E44"/>
                </a:solidFill>
                <a:latin typeface="Century Gothic" panose="020B0502020202020204" pitchFamily="34" charset="0"/>
              </a:rPr>
            </a:br>
            <a:endParaRPr 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Century Gothic" panose="020B0502020202020204" pitchFamily="34" charset="0"/>
              </a:rPr>
              <a:t>INFOS</a:t>
            </a:r>
            <a:br>
              <a:rPr lang="fr-FR" sz="900" b="1" dirty="0">
                <a:latin typeface="Century Gothic" panose="020B0502020202020204" pitchFamily="34" charset="0"/>
              </a:rPr>
            </a:br>
            <a:r>
              <a:rPr lang="fr-FR" sz="900" b="1" dirty="0">
                <a:latin typeface="Century Gothic" panose="020B0502020202020204" pitchFamily="34" charset="0"/>
              </a:rPr>
              <a:t>COMPLÉMENTAIRES</a:t>
            </a:r>
          </a:p>
        </p:txBody>
      </p:sp>
    </p:spTree>
    <p:extLst>
      <p:ext uri="{BB962C8B-B14F-4D97-AF65-F5344CB8AC3E}">
        <p14:creationId xmlns:p14="http://schemas.microsoft.com/office/powerpoint/2010/main" val="150547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301173"/>
            <a:ext cx="4845068" cy="1881284"/>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fr-FR" sz="1000" b="1" u="sng"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309310" y="932156"/>
            <a:ext cx="4916913" cy="640216"/>
          </a:xfrm>
        </p:spPr>
        <p:txBody>
          <a:bodyPr>
            <a:normAutofit/>
          </a:bodyPr>
          <a:lstStyle/>
          <a:p>
            <a:r>
              <a:rPr lang="fr-FR" sz="2800" u="sng" dirty="0">
                <a:latin typeface="Century Gothic" panose="020B0502020202020204" pitchFamily="34" charset="0"/>
              </a:rPr>
              <a:t>Parcours de formation</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360139"/>
            <a:chOff x="410479" y="2505124"/>
            <a:chExt cx="10977233" cy="3146851"/>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3146851"/>
              <a:chOff x="339720" y="2620540"/>
              <a:chExt cx="10977233" cy="3146851"/>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3146851"/>
                <a:chOff x="343803" y="2215099"/>
                <a:chExt cx="10977233" cy="3146851"/>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p:txBody>
            </p:sp>
            <p:sp>
              <p:nvSpPr>
                <p:cNvPr id="23" name="ZoneTexte 22">
                  <a:extLst>
                    <a:ext uri="{FF2B5EF4-FFF2-40B4-BE49-F238E27FC236}">
                      <a16:creationId xmlns:a16="http://schemas.microsoft.com/office/drawing/2014/main" id="{7BCAF1D7-E8E4-44B1-8794-514292E32C94}"/>
                    </a:ext>
                  </a:extLst>
                </p:cNvPr>
                <p:cNvSpPr txBox="1"/>
                <p:nvPr/>
              </p:nvSpPr>
              <p:spPr>
                <a:xfrm>
                  <a:off x="1627656" y="3604540"/>
                  <a:ext cx="1192242" cy="266740"/>
                </a:xfrm>
                <a:prstGeom prst="rect">
                  <a:avLst/>
                </a:prstGeom>
                <a:noFill/>
              </p:spPr>
              <p:txBody>
                <a:bodyPr wrap="square" rtlCol="0">
                  <a:spAutoFit/>
                </a:bodyPr>
                <a:lstStyle/>
                <a:p>
                  <a:pPr marL="128588" marR="0" lvl="0" indent="-128588" algn="ctr"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74406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6105975" y="3734963"/>
                  <a:ext cx="1192242" cy="1010533"/>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de conduite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998857"/>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OBLIGATOIRES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492789" y="5121165"/>
            <a:ext cx="2109025" cy="954107"/>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règles de circulation</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288939"/>
            <a:ext cx="3293165" cy="1904853"/>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55715" y="4767201"/>
            <a:ext cx="149324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de nuit</a:t>
            </a:r>
            <a:endPar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id="{AA5AEEBE-6EEC-4B86-86DB-D320377ADB71}"/>
              </a:ext>
            </a:extLst>
          </p:cNvPr>
          <p:cNvSpPr/>
          <p:nvPr/>
        </p:nvSpPr>
        <p:spPr>
          <a:xfrm>
            <a:off x="411893" y="4288939"/>
            <a:ext cx="3293165"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312391"/>
            <a:ext cx="163559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314550"/>
            <a:ext cx="154263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293273"/>
            <a:ext cx="3899" cy="1883579"/>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3.1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61418"/>
            <a:ext cx="1567957" cy="1446550"/>
          </a:xfrm>
          <a:prstGeom prst="rect">
            <a:avLst/>
          </a:prstGeom>
          <a:noFill/>
        </p:spPr>
        <p:txBody>
          <a:bodyPr wrap="square" rtlCol="0">
            <a:spAutoFit/>
          </a:bodyPr>
          <a:lstStyle/>
          <a:p>
            <a:r>
              <a:rPr lang="fr-FR" sz="800" dirty="0">
                <a:solidFill>
                  <a:srgbClr val="3D3E44"/>
                </a:solidFill>
                <a:latin typeface="Century Gothic" panose="020B0502020202020204" pitchFamily="34" charset="0"/>
              </a:rPr>
              <a:t>La formation théorique portant sur des </a:t>
            </a:r>
            <a:r>
              <a:rPr lang="fr-FR" sz="800" b="1" dirty="0">
                <a:solidFill>
                  <a:srgbClr val="3D3E44"/>
                </a:solidFill>
                <a:latin typeface="Century Gothic" panose="020B0502020202020204" pitchFamily="34" charset="0"/>
              </a:rPr>
              <a:t>questions « d’entraînement au code » </a:t>
            </a:r>
            <a:r>
              <a:rPr lang="fr-FR" sz="800" dirty="0">
                <a:solidFill>
                  <a:srgbClr val="3D3E44"/>
                </a:solidFill>
                <a:latin typeface="Century Gothic" panose="020B0502020202020204" pitchFamily="34" charset="0"/>
              </a:rPr>
              <a:t>peut être suivie à votre rythme, soit : </a:t>
            </a:r>
            <a:br>
              <a:rPr lang="fr-FR" sz="800" dirty="0">
                <a:solidFill>
                  <a:srgbClr val="3D3E44"/>
                </a:solidFill>
                <a:latin typeface="Century Gothic" panose="020B0502020202020204" pitchFamily="34" charset="0"/>
              </a:rPr>
            </a:b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dans </a:t>
            </a:r>
            <a:r>
              <a:rPr lang="fr-FR" sz="800" b="1" dirty="0">
                <a:solidFill>
                  <a:srgbClr val="3D3E44"/>
                </a:solidFill>
                <a:latin typeface="Century Gothic" panose="020B0502020202020204" pitchFamily="34" charset="0"/>
              </a:rPr>
              <a:t>l'école de conduite</a:t>
            </a:r>
            <a:r>
              <a:rPr lang="fr-FR" sz="800" dirty="0">
                <a:solidFill>
                  <a:srgbClr val="3D3E44"/>
                </a:solidFill>
                <a:latin typeface="Century Gothic" panose="020B0502020202020204" pitchFamily="34" charset="0"/>
              </a:rPr>
              <a:t> avec un </a:t>
            </a:r>
            <a:r>
              <a:rPr lang="fr-FR" sz="800" b="1" dirty="0">
                <a:solidFill>
                  <a:srgbClr val="3D3E44"/>
                </a:solidFill>
                <a:latin typeface="Century Gothic" panose="020B0502020202020204" pitchFamily="34" charset="0"/>
              </a:rPr>
              <a:t>support média </a:t>
            </a:r>
            <a:r>
              <a:rPr lang="fr-FR" sz="800" dirty="0">
                <a:solidFill>
                  <a:srgbClr val="3D3E44"/>
                </a:solidFill>
                <a:latin typeface="Century Gothic" panose="020B0502020202020204" pitchFamily="34" charset="0"/>
              </a:rPr>
              <a:t>ou avec un</a:t>
            </a:r>
            <a:r>
              <a:rPr lang="fr-FR" sz="800" b="1" dirty="0">
                <a:solidFill>
                  <a:srgbClr val="3D3E44"/>
                </a:solidFill>
                <a:latin typeface="Century Gothic" panose="020B0502020202020204" pitchFamily="34" charset="0"/>
              </a:rPr>
              <a:t> enseignant</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via </a:t>
            </a:r>
            <a:r>
              <a:rPr lang="fr-FR" sz="800" b="1" dirty="0">
                <a:solidFill>
                  <a:srgbClr val="3D3E44"/>
                </a:solidFill>
                <a:latin typeface="Century Gothic" panose="020B0502020202020204" pitchFamily="34" charset="0"/>
              </a:rPr>
              <a:t>Internet</a:t>
            </a:r>
            <a:r>
              <a:rPr lang="fr-FR" sz="800" dirty="0">
                <a:solidFill>
                  <a:srgbClr val="3D3E44"/>
                </a:solidFill>
                <a:latin typeface="Century Gothic" panose="020B0502020202020204" pitchFamily="34" charset="0"/>
              </a:rPr>
              <a:t> (</a:t>
            </a:r>
            <a:r>
              <a:rPr lang="fr-FR" sz="800" b="1" dirty="0">
                <a:solidFill>
                  <a:srgbClr val="3D3E44"/>
                </a:solidFill>
                <a:latin typeface="Century Gothic" panose="020B0502020202020204" pitchFamily="34" charset="0"/>
              </a:rPr>
              <a:t>code en ligne CER</a:t>
            </a:r>
            <a:r>
              <a:rPr lang="fr-FR" sz="800" dirty="0">
                <a:solidFill>
                  <a:srgbClr val="3D3E44"/>
                </a:solidFill>
                <a:latin typeface="Century Gothic" panose="020B0502020202020204" pitchFamily="34" charset="0"/>
              </a:rPr>
              <a:t>)</a:t>
            </a:r>
            <a:endParaRPr 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3" y="4369327"/>
            <a:ext cx="4694900" cy="784830"/>
          </a:xfrm>
          <a:prstGeom prst="rect">
            <a:avLst/>
          </a:prstGeom>
          <a:noFill/>
        </p:spPr>
        <p:txBody>
          <a:bodyPr wrap="square" rtlCol="0">
            <a:spAutoFit/>
          </a:bodyPr>
          <a:lstStyle/>
          <a:p>
            <a:r>
              <a:rPr lang="fr-FR" sz="900" b="1" dirty="0">
                <a:solidFill>
                  <a:prstClr val="black"/>
                </a:solidFill>
                <a:latin typeface="Century Gothic" panose="020B0502020202020204" pitchFamily="34" charset="0"/>
              </a:rPr>
              <a:t>Votre présence est obligatoire pour les cours collectifs sélectionnés. </a:t>
            </a:r>
            <a:br>
              <a:rPr lang="fr-FR" sz="900" b="1" dirty="0">
                <a:solidFill>
                  <a:prstClr val="black"/>
                </a:solidFill>
                <a:latin typeface="Century Gothic" panose="020B0502020202020204" pitchFamily="34" charset="0"/>
              </a:rPr>
            </a:br>
            <a:r>
              <a:rPr 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a:p>
            <a:endParaRPr lang="fr-FR" dirty="0"/>
          </a:p>
        </p:txBody>
      </p:sp>
    </p:spTree>
    <p:extLst>
      <p:ext uri="{BB962C8B-B14F-4D97-AF65-F5344CB8AC3E}">
        <p14:creationId xmlns:p14="http://schemas.microsoft.com/office/powerpoint/2010/main" val="292970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784830"/>
          </a:xfrm>
          <a:prstGeom prst="rect">
            <a:avLst/>
          </a:prstGeom>
          <a:noFill/>
          <a:ln>
            <a:solidFill>
              <a:srgbClr val="2D2D2D"/>
            </a:solidFill>
          </a:ln>
        </p:spPr>
        <p:txBody>
          <a:bodyPr wrap="square" rtlCol="0">
            <a:spAutoFit/>
          </a:bodyPr>
          <a:lstStyle/>
          <a:p>
            <a:pPr defTabSz="342900"/>
            <a:r>
              <a:rPr lang="fr-FR" dirty="0">
                <a:solidFill>
                  <a:srgbClr val="D0363B"/>
                </a:solidFill>
                <a:latin typeface="Century Gothic" panose="020B0502020202020204" pitchFamily="34" charset="0"/>
              </a:rPr>
              <a:t>CER CONTOISE</a:t>
            </a:r>
          </a:p>
          <a:p>
            <a:pPr defTabSz="342900"/>
            <a:r>
              <a:rPr lang="fr-FR" sz="1350">
                <a:solidFill>
                  <a:prstClr val="black"/>
                </a:solidFill>
                <a:latin typeface="Century Gothic" panose="020B0502020202020204" pitchFamily="34" charset="0"/>
              </a:rPr>
              <a:t>7 </a:t>
            </a:r>
            <a:r>
              <a:rPr lang="fr-FR" sz="1350" dirty="0">
                <a:solidFill>
                  <a:prstClr val="black"/>
                </a:solidFill>
                <a:latin typeface="Century Gothic" panose="020B0502020202020204" pitchFamily="34" charset="0"/>
              </a:rPr>
              <a:t>rue Marius </a:t>
            </a:r>
            <a:r>
              <a:rPr lang="fr-FR" sz="1350" dirty="0" err="1">
                <a:solidFill>
                  <a:prstClr val="black"/>
                </a:solidFill>
                <a:latin typeface="Century Gothic" panose="020B0502020202020204" pitchFamily="34" charset="0"/>
              </a:rPr>
              <a:t>Pencenat</a:t>
            </a:r>
            <a:r>
              <a:rPr lang="fr-FR" sz="1350" dirty="0">
                <a:solidFill>
                  <a:prstClr val="black"/>
                </a:solidFill>
                <a:latin typeface="Century Gothic" panose="020B0502020202020204" pitchFamily="34" charset="0"/>
              </a:rPr>
              <a:t> </a:t>
            </a:r>
          </a:p>
          <a:p>
            <a:pPr defTabSz="342900"/>
            <a:r>
              <a:rPr lang="fr-FR" sz="1350" dirty="0">
                <a:solidFill>
                  <a:prstClr val="black"/>
                </a:solidFill>
                <a:latin typeface="Century Gothic" panose="020B0502020202020204" pitchFamily="34" charset="0"/>
              </a:rPr>
              <a:t>06390 CONTES</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1050" dirty="0">
                <a:solidFill>
                  <a:prstClr val="black"/>
                </a:solidFill>
                <a:latin typeface="Century Gothic" panose="020B0502020202020204" pitchFamily="34" charset="0"/>
              </a:rPr>
              <a:t>	HORAIRES DES</a:t>
            </a:r>
            <a:br>
              <a:rPr lang="fr-FR" sz="1050" dirty="0">
                <a:solidFill>
                  <a:prstClr val="black"/>
                </a:solidFill>
                <a:latin typeface="Century Gothic" panose="020B0502020202020204" pitchFamily="34" charset="0"/>
              </a:rPr>
            </a:br>
            <a:r>
              <a:rPr lang="fr-FR" sz="1050" dirty="0">
                <a:solidFill>
                  <a:prstClr val="black"/>
                </a:solidFill>
                <a:latin typeface="Century Gothic" panose="020B0502020202020204" pitchFamily="34" charset="0"/>
              </a:rPr>
              <a:t>	</a:t>
            </a:r>
            <a:r>
              <a:rPr 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1050" dirty="0">
                <a:solidFill>
                  <a:prstClr val="black"/>
                </a:solidFill>
                <a:latin typeface="Century Gothic" panose="020B0502020202020204" pitchFamily="34" charset="0"/>
              </a:rPr>
              <a:t>HORAIRES DES</a:t>
            </a:r>
            <a:br>
              <a:rPr lang="fr-FR" sz="1050" dirty="0">
                <a:solidFill>
                  <a:prstClr val="black"/>
                </a:solidFill>
                <a:latin typeface="Century Gothic" panose="020B0502020202020204" pitchFamily="34" charset="0"/>
              </a:rPr>
            </a:br>
            <a:r>
              <a:rPr 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2779354" cy="2203424"/>
          </a:xfrm>
          <a:prstGeom prst="rect">
            <a:avLst/>
          </a:prstGeom>
          <a:noFill/>
        </p:spPr>
        <p:txBody>
          <a:bodyPr wrap="square" rtlCol="0">
            <a:spAutoFit/>
          </a:bodyPr>
          <a:lstStyle/>
          <a:p>
            <a:pPr defTabSz="342900">
              <a:lnSpc>
                <a:spcPct val="150000"/>
              </a:lnSpc>
            </a:pPr>
            <a:r>
              <a:rPr lang="fr-FR" sz="1200" dirty="0">
                <a:solidFill>
                  <a:prstClr val="black"/>
                </a:solidFill>
                <a:latin typeface="Century Gothic" panose="020B0502020202020204" pitchFamily="34" charset="0"/>
              </a:rPr>
              <a:t>LUNDI   au SAMEDI            </a:t>
            </a:r>
            <a:endParaRPr lang="fr-FR" sz="900" dirty="0">
              <a:solidFill>
                <a:srgbClr val="D0363B"/>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HORAIRES VARIABLES EN SALLE</a:t>
            </a:r>
          </a:p>
          <a:p>
            <a:pPr defTabSz="342900">
              <a:lnSpc>
                <a:spcPct val="150000"/>
              </a:lnSpc>
            </a:pPr>
            <a:r>
              <a:rPr lang="fr-FR" sz="1200" dirty="0">
                <a:solidFill>
                  <a:prstClr val="black"/>
                </a:solidFill>
                <a:latin typeface="Century Gothic" panose="020B0502020202020204" pitchFamily="34" charset="0"/>
              </a:rPr>
              <a:t>Se renseigner au bureau</a:t>
            </a:r>
            <a:r>
              <a:rPr lang="fr-FR" sz="900" dirty="0">
                <a:solidFill>
                  <a:srgbClr val="D0363B"/>
                </a:solidFill>
                <a:latin typeface="Century Gothic" panose="020B0502020202020204" pitchFamily="34" charset="0"/>
              </a:rPr>
              <a:t>			</a:t>
            </a:r>
          </a:p>
          <a:p>
            <a:pPr defTabSz="342900">
              <a:lnSpc>
                <a:spcPct val="150000"/>
              </a:lnSpc>
            </a:pPr>
            <a:r>
              <a:rPr lang="fr-FR" sz="1200" b="1" dirty="0">
                <a:solidFill>
                  <a:srgbClr val="D0363B"/>
                </a:solidFill>
                <a:latin typeface="Century Gothic" panose="020B0502020202020204" pitchFamily="34" charset="0"/>
              </a:rPr>
              <a:t>Cours de code en live dispensés </a:t>
            </a:r>
          </a:p>
          <a:p>
            <a:pPr defTabSz="342900">
              <a:lnSpc>
                <a:spcPct val="150000"/>
              </a:lnSpc>
            </a:pPr>
            <a:r>
              <a:rPr lang="fr-FR" sz="1200" b="1" dirty="0">
                <a:solidFill>
                  <a:srgbClr val="D0363B"/>
                </a:solidFill>
                <a:latin typeface="Century Gothic" panose="020B0502020202020204" pitchFamily="34" charset="0"/>
              </a:rPr>
              <a:t>par des enseignants de la conduite</a:t>
            </a:r>
          </a:p>
          <a:p>
            <a:pPr defTabSz="342900">
              <a:lnSpc>
                <a:spcPct val="150000"/>
              </a:lnSpc>
            </a:pPr>
            <a:r>
              <a:rPr lang="fr-FR" sz="1200" b="1" dirty="0">
                <a:solidFill>
                  <a:srgbClr val="D0363B"/>
                </a:solidFill>
                <a:latin typeface="Century Gothic" panose="020B0502020202020204" pitchFamily="34" charset="0"/>
              </a:rPr>
              <a:t>Possibilité de les voir en différé,</a:t>
            </a:r>
            <a:endParaRPr lang="fr-FR" sz="900" b="1"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3111798" y="3122836"/>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rtlCol="0">
            <a:spAutoFit/>
          </a:bodyPr>
          <a:lstStyle/>
          <a:p>
            <a:pPr defTabSz="342900">
              <a:lnSpc>
                <a:spcPct val="150000"/>
              </a:lnSpc>
            </a:pPr>
            <a:r>
              <a:rPr lang="fr-FR" sz="1200" dirty="0">
                <a:solidFill>
                  <a:prstClr val="black"/>
                </a:solidFill>
                <a:latin typeface="Century Gothic" panose="020B0502020202020204" pitchFamily="34" charset="0"/>
              </a:rPr>
              <a:t>LUN.   </a:t>
            </a:r>
            <a:r>
              <a:rPr lang="fr-FR" sz="900" dirty="0">
                <a:solidFill>
                  <a:srgbClr val="D0363B"/>
                </a:solidFill>
                <a:latin typeface="Century Gothic" panose="020B0502020202020204" pitchFamily="34" charset="0"/>
              </a:rPr>
              <a:t>	  10h00 – 20h00 </a:t>
            </a:r>
          </a:p>
          <a:p>
            <a:pPr defTabSz="342900">
              <a:lnSpc>
                <a:spcPct val="150000"/>
              </a:lnSpc>
            </a:pPr>
            <a:r>
              <a:rPr lang="fr-FR" sz="1200" dirty="0">
                <a:solidFill>
                  <a:prstClr val="black"/>
                </a:solidFill>
                <a:latin typeface="Century Gothic" panose="020B0502020202020204" pitchFamily="34" charset="0"/>
              </a:rPr>
              <a:t>MAR. 	 </a:t>
            </a:r>
            <a:r>
              <a:rPr lang="fr-FR" sz="900" dirty="0">
                <a:solidFill>
                  <a:srgbClr val="D0363B"/>
                </a:solidFill>
                <a:latin typeface="Century Gothic" panose="020B0502020202020204" pitchFamily="34" charset="0"/>
              </a:rPr>
              <a:t>10h00 – 20h00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MER.  </a:t>
            </a:r>
            <a:r>
              <a:rPr lang="fr-FR" sz="900" dirty="0">
                <a:solidFill>
                  <a:srgbClr val="D0363B"/>
                </a:solidFill>
                <a:latin typeface="Century Gothic" panose="020B0502020202020204" pitchFamily="34" charset="0"/>
              </a:rPr>
              <a:t>	  10h00 – 20h00</a:t>
            </a:r>
            <a:r>
              <a:rPr lang="fr-FR" sz="1200" dirty="0">
                <a:solidFill>
                  <a:srgbClr val="D0363B"/>
                </a:solidFill>
                <a:latin typeface="Century Gothic" panose="020B0502020202020204" pitchFamily="34" charset="0"/>
              </a:rPr>
              <a:t> </a:t>
            </a:r>
            <a:endParaRPr lang="fr-FR" sz="12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JEU.           </a:t>
            </a:r>
            <a:r>
              <a:rPr lang="fr-FR" sz="900" dirty="0">
                <a:solidFill>
                  <a:srgbClr val="D0363B"/>
                </a:solidFill>
                <a:latin typeface="Century Gothic" panose="020B0502020202020204" pitchFamily="34" charset="0"/>
              </a:rPr>
              <a:t>10h00 – 20h00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VEN.</a:t>
            </a:r>
            <a:r>
              <a:rPr lang="fr-FR" sz="1200" dirty="0">
                <a:solidFill>
                  <a:srgbClr val="D0363B"/>
                </a:solidFill>
                <a:latin typeface="Century Gothic" panose="020B0502020202020204" pitchFamily="34" charset="0"/>
              </a:rPr>
              <a:t>   </a:t>
            </a:r>
            <a:r>
              <a:rPr lang="fr-FR" sz="900" dirty="0">
                <a:solidFill>
                  <a:srgbClr val="D0363B"/>
                </a:solidFill>
                <a:latin typeface="Century Gothic" panose="020B0502020202020204" pitchFamily="34" charset="0"/>
              </a:rPr>
              <a:t>         10h00 – 20h00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SAM.</a:t>
            </a:r>
            <a:r>
              <a:rPr lang="fr-FR" sz="1200" dirty="0">
                <a:solidFill>
                  <a:srgbClr val="D0363B"/>
                </a:solidFill>
                <a:latin typeface="Century Gothic" panose="020B0502020202020204" pitchFamily="34" charset="0"/>
              </a:rPr>
              <a:t>          </a:t>
            </a:r>
            <a:r>
              <a:rPr lang="fr-FR" sz="900" dirty="0">
                <a:solidFill>
                  <a:srgbClr val="D0363B"/>
                </a:solidFill>
                <a:latin typeface="Century Gothic" panose="020B0502020202020204" pitchFamily="34" charset="0"/>
              </a:rPr>
              <a:t>08h00 – 17h00</a:t>
            </a:r>
            <a:endParaRPr 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057472" y="2119694"/>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1050" b="1" dirty="0">
                <a:solidFill>
                  <a:prstClr val="black"/>
                </a:solidFill>
                <a:latin typeface="Century Gothic" panose="020B0502020202020204" pitchFamily="34" charset="0"/>
              </a:rPr>
              <a:t>TESTS DE CODE</a:t>
            </a: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163599" y="3677781"/>
            <a:ext cx="2507220" cy="415498"/>
          </a:xfrm>
          <a:prstGeom prst="rect">
            <a:avLst/>
          </a:prstGeom>
          <a:noFill/>
        </p:spPr>
        <p:txBody>
          <a:bodyPr wrap="square" rtlCol="0">
            <a:spAutoFit/>
          </a:bodyPr>
          <a:lstStyle/>
          <a:p>
            <a:pPr defTabSz="342900"/>
            <a:r>
              <a:rPr lang="fr-FR" sz="1050" b="1" u="sng" dirty="0">
                <a:solidFill>
                  <a:srgbClr val="C00000"/>
                </a:solidFill>
                <a:latin typeface="Century Gothic" panose="020B0502020202020204" pitchFamily="34" charset="0"/>
              </a:rPr>
              <a:t>TESTS DE CODE SUR INTERNET AVEC CER RESEAU et ENPC Center</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1.4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Tree>
    <p:extLst>
      <p:ext uri="{BB962C8B-B14F-4D97-AF65-F5344CB8AC3E}">
        <p14:creationId xmlns:p14="http://schemas.microsoft.com/office/powerpoint/2010/main" val="40208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a:normAutofit/>
          </a:bodyPr>
          <a:lstStyle/>
          <a:p>
            <a:pPr marL="0" indent="0" algn="just">
              <a:lnSpc>
                <a:spcPct val="100000"/>
              </a:lnSpc>
              <a:buNone/>
            </a:pPr>
            <a:r>
              <a:rPr lang="fr-FR" sz="2000" dirty="0">
                <a:latin typeface="Century Gothic" panose="020B0502020202020204" pitchFamily="34" charset="0"/>
              </a:rPr>
              <a:t>L’association des </a:t>
            </a:r>
            <a:r>
              <a:rPr lang="fr-FR" sz="2000" dirty="0">
                <a:solidFill>
                  <a:srgbClr val="D0363B"/>
                </a:solidFill>
                <a:latin typeface="Century Gothic" panose="020B0502020202020204" pitchFamily="34" charset="0"/>
              </a:rPr>
              <a:t>Centres d’Education Routière</a:t>
            </a:r>
            <a:r>
              <a:rPr lang="fr-FR" sz="2000" dirty="0">
                <a:latin typeface="Century Gothic" panose="020B0502020202020204" pitchFamily="34" charset="0"/>
              </a:rPr>
              <a:t>, forte de plus de </a:t>
            </a:r>
            <a:r>
              <a:rPr lang="fr-FR" sz="2000" dirty="0">
                <a:solidFill>
                  <a:srgbClr val="D0363B"/>
                </a:solidFill>
                <a:latin typeface="Century Gothic" panose="020B0502020202020204" pitchFamily="34" charset="0"/>
              </a:rPr>
              <a:t>550</a:t>
            </a:r>
            <a:r>
              <a:rPr lang="fr-FR" sz="2000" dirty="0">
                <a:latin typeface="Century Gothic" panose="020B0502020202020204" pitchFamily="34" charset="0"/>
              </a:rPr>
              <a:t> enseignes réparties sur l’ensemble du territoire français, est un réseau d’écoles de conduite, créé en </a:t>
            </a:r>
            <a:r>
              <a:rPr lang="fr-FR" sz="2000" u="sng" dirty="0">
                <a:solidFill>
                  <a:srgbClr val="D0363B"/>
                </a:solidFill>
                <a:latin typeface="Century Gothic" panose="020B0502020202020204" pitchFamily="34" charset="0"/>
              </a:rPr>
              <a:t>1983</a:t>
            </a:r>
            <a:r>
              <a:rPr lang="fr-FR" sz="2000" dirty="0">
                <a:latin typeface="Century Gothic" panose="020B0502020202020204" pitchFamily="34" charset="0"/>
              </a:rPr>
              <a:t> et regroupant des professionnels dont le premier métier est de </a:t>
            </a:r>
            <a:r>
              <a:rPr 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sz="2000" dirty="0">
              <a:latin typeface="Century Gothic" panose="020B0502020202020204" pitchFamily="34" charset="0"/>
            </a:endParaRPr>
          </a:p>
          <a:p>
            <a:pPr marL="0" indent="0" algn="just">
              <a:lnSpc>
                <a:spcPct val="100000"/>
              </a:lnSpc>
              <a:buNone/>
            </a:pPr>
            <a:r>
              <a:rPr lang="fr-FR" sz="2000" dirty="0">
                <a:latin typeface="Century Gothic" panose="020B0502020202020204" pitchFamily="34" charset="0"/>
              </a:rPr>
              <a:t>L’objectif principal de CER réseau est de participer activement à l’amélioration de la </a:t>
            </a:r>
            <a:r>
              <a:rPr lang="fr-FR" sz="2000" dirty="0">
                <a:solidFill>
                  <a:srgbClr val="D0363B"/>
                </a:solidFill>
                <a:latin typeface="Century Gothic" panose="020B0502020202020204" pitchFamily="34" charset="0"/>
              </a:rPr>
              <a:t>sécurité routière </a:t>
            </a:r>
            <a:r>
              <a:rPr lang="fr-FR" sz="2000" dirty="0">
                <a:latin typeface="Century Gothic" panose="020B0502020202020204" pitchFamily="34" charset="0"/>
              </a:rPr>
              <a:t>de l’ensemble des usagers de la route, quels que soient leur âge et la nature de leur activité. Les adhérents au réseau des CER sont des </a:t>
            </a:r>
            <a:r>
              <a:rPr lang="fr-FR" sz="2000" dirty="0">
                <a:solidFill>
                  <a:srgbClr val="D0363B"/>
                </a:solidFill>
                <a:latin typeface="Century Gothic" panose="020B0502020202020204" pitchFamily="34" charset="0"/>
              </a:rPr>
              <a:t>chefs d’entreprise indépendants </a:t>
            </a:r>
            <a:r>
              <a:rPr 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a:lstStyle/>
          <a:p>
            <a:r>
              <a:rPr 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13" name="ZoneTexte 12">
            <a:extLst>
              <a:ext uri="{FF2B5EF4-FFF2-40B4-BE49-F238E27FC236}">
                <a16:creationId xmlns:a16="http://schemas.microsoft.com/office/drawing/2014/main" id="{EA1B7ED8-E18D-452C-A44B-2BA26546EBF3}"/>
              </a:ext>
            </a:extLst>
          </p:cNvPr>
          <p:cNvSpPr txBox="1"/>
          <p:nvPr/>
        </p:nvSpPr>
        <p:spPr>
          <a:xfrm>
            <a:off x="4110605" y="1096551"/>
            <a:ext cx="4320330" cy="2585323"/>
          </a:xfrm>
          <a:prstGeom prst="rect">
            <a:avLst/>
          </a:prstGeom>
          <a:noFill/>
          <a:ln w="9525">
            <a:solidFill>
              <a:schemeClr val="tx1"/>
            </a:solidFill>
          </a:ln>
        </p:spPr>
        <p:txBody>
          <a:bodyPr wrap="square" rtlCol="0">
            <a:spAutoFit/>
          </a:bodyPr>
          <a:lstStyle/>
          <a:p>
            <a:pPr algn="just"/>
            <a:r>
              <a:rPr lang="fr-FR" dirty="0">
                <a:latin typeface="Century Gothic" panose="020B0502020202020204" pitchFamily="34" charset="0"/>
              </a:rPr>
              <a:t>Nous pouvons vous remettre, sur simple demande, les éléments suivants :</a:t>
            </a:r>
          </a:p>
          <a:p>
            <a:pPr algn="just"/>
            <a:br>
              <a:rPr lang="fr-FR" dirty="0">
                <a:latin typeface="Century Gothic" panose="020B0502020202020204" pitchFamily="34" charset="0"/>
              </a:rPr>
            </a:br>
            <a:r>
              <a:rPr lang="fr-FR" dirty="0">
                <a:latin typeface="Century Gothic" panose="020B0502020202020204" pitchFamily="34" charset="0"/>
              </a:rPr>
              <a:t>- Une copie du règlement intérieur</a:t>
            </a:r>
            <a:br>
              <a:rPr lang="fr-FR" dirty="0">
                <a:latin typeface="Century Gothic" panose="020B0502020202020204" pitchFamily="34" charset="0"/>
              </a:rPr>
            </a:br>
            <a:r>
              <a:rPr lang="fr-FR" dirty="0">
                <a:latin typeface="Century Gothic" panose="020B0502020202020204" pitchFamily="34" charset="0"/>
              </a:rPr>
              <a:t>- Le bilan annuel de nos résultats &amp; taux de réussite par formation</a:t>
            </a:r>
            <a:br>
              <a:rPr lang="fr-FR" dirty="0">
                <a:latin typeface="Century Gothic" panose="020B0502020202020204" pitchFamily="34" charset="0"/>
              </a:rPr>
            </a:br>
            <a:r>
              <a:rPr lang="fr-FR" dirty="0">
                <a:latin typeface="Century Gothic" panose="020B0502020202020204" pitchFamily="34" charset="0"/>
              </a:rPr>
              <a:t>- </a:t>
            </a:r>
            <a:r>
              <a:rPr lang="fr-FR">
                <a:latin typeface="Century Gothic" panose="020B0502020202020204" pitchFamily="34" charset="0"/>
              </a:rPr>
              <a:t>Une synthèse </a:t>
            </a:r>
            <a:r>
              <a:rPr lang="fr-FR" dirty="0">
                <a:latin typeface="Century Gothic" panose="020B0502020202020204" pitchFamily="34" charset="0"/>
              </a:rPr>
              <a:t>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A11AEC-4742-BA7F-ABD1-F8FE3594CCFF}"/>
              </a:ext>
            </a:extLst>
          </p:cNvPr>
          <p:cNvSpPr>
            <a:spLocks noGrp="1"/>
          </p:cNvSpPr>
          <p:nvPr>
            <p:ph type="title"/>
          </p:nvPr>
        </p:nvSpPr>
        <p:spPr>
          <a:xfrm>
            <a:off x="628650" y="574535"/>
            <a:ext cx="7886700" cy="331476"/>
          </a:xfrm>
        </p:spPr>
        <p:txBody>
          <a:bodyPr>
            <a:normAutofit/>
          </a:bodyPr>
          <a:lstStyle/>
          <a:p>
            <a:r>
              <a:rPr lang="fr-FR" sz="1400" dirty="0"/>
              <a:t>Modalité de prise en compte du handicap</a:t>
            </a:r>
          </a:p>
        </p:txBody>
      </p:sp>
      <p:sp>
        <p:nvSpPr>
          <p:cNvPr id="3" name="Espace réservé du contenu 2">
            <a:extLst>
              <a:ext uri="{FF2B5EF4-FFF2-40B4-BE49-F238E27FC236}">
                <a16:creationId xmlns:a16="http://schemas.microsoft.com/office/drawing/2014/main" id="{1924EAF0-C515-576D-A687-A1CE4F55E4E6}"/>
              </a:ext>
            </a:extLst>
          </p:cNvPr>
          <p:cNvSpPr>
            <a:spLocks noGrp="1"/>
          </p:cNvSpPr>
          <p:nvPr>
            <p:ph idx="1"/>
          </p:nvPr>
        </p:nvSpPr>
        <p:spPr>
          <a:xfrm>
            <a:off x="628650" y="906011"/>
            <a:ext cx="7886700" cy="5452843"/>
          </a:xfrm>
        </p:spPr>
        <p:txBody>
          <a:bodyPr>
            <a:noAutofit/>
          </a:bodyPr>
          <a:lstStyle/>
          <a:p>
            <a:pPr marL="0" indent="0">
              <a:buNone/>
            </a:pPr>
            <a:r>
              <a:rPr lang="fr-FR" sz="1200" b="0" i="0" u="none" strike="noStrike" baseline="0" dirty="0">
                <a:solidFill>
                  <a:srgbClr val="000000"/>
                </a:solidFill>
              </a:rPr>
              <a:t>Accueil bureau physique Conforme : téléphone, Internet, accès par porte 90 cm d’ouverture </a:t>
            </a:r>
          </a:p>
          <a:p>
            <a:pPr marL="0" indent="0">
              <a:buNone/>
            </a:pPr>
            <a:r>
              <a:rPr lang="fr-FR" sz="1200" b="0" i="0" u="none" strike="noStrike" baseline="0" dirty="0">
                <a:solidFill>
                  <a:srgbClr val="000000"/>
                </a:solidFill>
              </a:rPr>
              <a:t>Apprentissage du Code chez soi : Par Internet avec cours en live ou en différé donnés par des enseignants de la conduite, Séries et fiches de code </a:t>
            </a:r>
          </a:p>
          <a:p>
            <a:pPr marL="0" indent="0">
              <a:buNone/>
            </a:pPr>
            <a:r>
              <a:rPr lang="fr-FR" sz="1200" b="0" i="0" u="none" strike="noStrike" baseline="0" dirty="0">
                <a:solidFill>
                  <a:srgbClr val="000000"/>
                </a:solidFill>
              </a:rPr>
              <a:t>Rendez-vous pédagogiques théorique et Rendez-vous 8ème h. permis AM animés par un enseignant de la conduite </a:t>
            </a:r>
            <a:br>
              <a:rPr lang="fr-FR" sz="1200" b="0" i="0" u="none" strike="noStrike" baseline="0" dirty="0">
                <a:solidFill>
                  <a:srgbClr val="000000"/>
                </a:solidFill>
              </a:rPr>
            </a:br>
            <a:r>
              <a:rPr lang="fr-FR" sz="1200" b="0" i="0" u="none" strike="noStrike" baseline="0" dirty="0">
                <a:solidFill>
                  <a:srgbClr val="000000"/>
                </a:solidFill>
              </a:rPr>
              <a:t>Salle conforme avec chaises, télévision, tableau, Accès par porte 90cm d’ouverture </a:t>
            </a:r>
          </a:p>
          <a:p>
            <a:pPr marL="0" indent="0">
              <a:buNone/>
            </a:pPr>
            <a:r>
              <a:rPr lang="fr-FR" sz="1200" b="0" i="0" u="none" strike="noStrike" baseline="0" dirty="0">
                <a:solidFill>
                  <a:srgbClr val="000000"/>
                </a:solidFill>
              </a:rPr>
              <a:t>Permis B78 et AAC78 sur Zoé boîte automatique </a:t>
            </a:r>
          </a:p>
          <a:p>
            <a:pPr marL="0" indent="0">
              <a:buNone/>
            </a:pPr>
            <a:r>
              <a:rPr lang="fr-FR" sz="1200" b="0" i="1" u="sng" strike="noStrike" baseline="0" dirty="0">
                <a:solidFill>
                  <a:srgbClr val="000000"/>
                </a:solidFill>
              </a:rPr>
              <a:t>Examen du Code de la route </a:t>
            </a:r>
          </a:p>
          <a:p>
            <a:r>
              <a:rPr lang="fr-FR" sz="1200" b="0" i="0" u="none" strike="noStrike" baseline="0" dirty="0">
                <a:solidFill>
                  <a:srgbClr val="000000"/>
                </a:solidFill>
              </a:rPr>
              <a:t>Notre établissement peut intervenir auprès du Bureau d’Education Routière du département pour solliciter une place d’examen adapté à votre handicap </a:t>
            </a:r>
          </a:p>
          <a:p>
            <a:r>
              <a:rPr lang="fr-FR" sz="1200" b="0" i="0" u="none" strike="noStrike" baseline="0" dirty="0">
                <a:solidFill>
                  <a:srgbClr val="000000"/>
                </a:solidFill>
              </a:rPr>
              <a:t>L’arrêté du 4 août 2014 permet à présent d’organiser des sessions de l’examen du Code de la route adaptées à certains handicaps. Ces aménagements permettent de modifier les conditions d’examen afin de pouvoir accueillir les candidats au permis de conduire ayant des troubles de l’apprentissage ou encore une mauvaise maîtrise de la langue française. </a:t>
            </a:r>
          </a:p>
          <a:p>
            <a:r>
              <a:rPr lang="fr-FR" sz="1200" b="0" i="0" u="none" strike="noStrike" baseline="0" dirty="0">
                <a:solidFill>
                  <a:srgbClr val="000000"/>
                </a:solidFill>
              </a:rPr>
              <a:t>Tout savoir sur les aménagements de l’examen du Code de la route </a:t>
            </a:r>
          </a:p>
          <a:p>
            <a:r>
              <a:rPr lang="fr-FR" sz="1200" b="0" i="0" u="none" strike="noStrike" baseline="0" dirty="0">
                <a:solidFill>
                  <a:srgbClr val="000000"/>
                </a:solidFill>
              </a:rPr>
              <a:t>C’est en octobre 2011 que les services de l’État dédiés à la sécurité et à la circulation routière ont signé une convention avec l’APEDA France, l’Avenir Dysphasie et la Fédération française des Dys, afin que les personnes souffrant de handicap puissent bénéficier d’aménagements de l’examen du Code de la route. </a:t>
            </a:r>
            <a:br>
              <a:rPr lang="fr-FR" sz="1200" b="0" i="0" u="none" strike="noStrike" baseline="0" dirty="0">
                <a:solidFill>
                  <a:srgbClr val="000000"/>
                </a:solidFill>
              </a:rPr>
            </a:br>
            <a:r>
              <a:rPr lang="fr-FR" sz="1200" b="0" i="0" u="none" strike="noStrike" baseline="0" dirty="0">
                <a:solidFill>
                  <a:srgbClr val="000000"/>
                </a:solidFill>
              </a:rPr>
              <a:t>Les intéressés sont admis à passer l’épreuve théorique générale lors des sessions prévues pour les personnes sourdes ou malentendantes dans un délai maximal de trois mois suivant l’enregistrement de la demande d’inscription à l’examen du permis de conduire auprès des services préfectoraux </a:t>
            </a:r>
            <a:br>
              <a:rPr lang="fr-FR" sz="1200" b="0" i="0" u="none" strike="noStrike" baseline="0" dirty="0">
                <a:solidFill>
                  <a:srgbClr val="000000"/>
                </a:solidFill>
              </a:rPr>
            </a:br>
            <a:br>
              <a:rPr lang="fr-FR" sz="1200" b="0" i="0" u="none" strike="noStrike" baseline="0" dirty="0">
                <a:solidFill>
                  <a:srgbClr val="000000"/>
                </a:solidFill>
              </a:rPr>
            </a:br>
            <a:r>
              <a:rPr lang="fr-FR" sz="1200" i="1" u="sng" dirty="0">
                <a:solidFill>
                  <a:srgbClr val="000000"/>
                </a:solidFill>
                <a:effectLst/>
                <a:ea typeface="SimSun" panose="02010600030101010101" pitchFamily="2" charset="-122"/>
              </a:rPr>
              <a:t>Voici les différents cas dans lesquels il est possible de bénéficier des aménagements de l’examen du Code de la route : </a:t>
            </a:r>
          </a:p>
          <a:p>
            <a:pPr marL="0" indent="0">
              <a:buNone/>
            </a:pPr>
            <a:endParaRPr lang="fr-FR" sz="1200" dirty="0"/>
          </a:p>
        </p:txBody>
      </p:sp>
    </p:spTree>
    <p:extLst>
      <p:ext uri="{BB962C8B-B14F-4D97-AF65-F5344CB8AC3E}">
        <p14:creationId xmlns:p14="http://schemas.microsoft.com/office/powerpoint/2010/main" val="294566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97816D8-E40B-B3D5-C485-2A0D6A564C18}"/>
              </a:ext>
            </a:extLst>
          </p:cNvPr>
          <p:cNvSpPr>
            <a:spLocks noGrp="1"/>
          </p:cNvSpPr>
          <p:nvPr>
            <p:ph idx="1"/>
          </p:nvPr>
        </p:nvSpPr>
        <p:spPr>
          <a:xfrm>
            <a:off x="628650" y="679508"/>
            <a:ext cx="7886700" cy="5341931"/>
          </a:xfrm>
        </p:spPr>
        <p:txBody>
          <a:bodyPr>
            <a:normAutofit fontScale="25000" lnSpcReduction="20000"/>
          </a:bodyPr>
          <a:lstStyle/>
          <a:p>
            <a:pPr marL="0" indent="0">
              <a:buNone/>
            </a:pPr>
            <a:r>
              <a:rPr lang="fr-FR" sz="4800" dirty="0">
                <a:solidFill>
                  <a:srgbClr val="24282A"/>
                </a:solidFill>
                <a:effectLst/>
                <a:ea typeface="SimSun" panose="02010600030101010101" pitchFamily="2" charset="-122"/>
              </a:rPr>
              <a:t>• pour les candidats maîtrisant mal la langue française </a:t>
            </a:r>
            <a:endParaRPr lang="fr-FR" sz="4800" dirty="0">
              <a:solidFill>
                <a:srgbClr val="000000"/>
              </a:solidFill>
              <a:effectLst/>
              <a:ea typeface="SimSun" panose="02010600030101010101" pitchFamily="2" charset="-122"/>
            </a:endParaRPr>
          </a:p>
          <a:p>
            <a:pPr marL="0" indent="0" algn="just">
              <a:spcAft>
                <a:spcPts val="90"/>
              </a:spcAft>
              <a:buNone/>
            </a:pPr>
            <a:r>
              <a:rPr lang="fr-FR" sz="4800" dirty="0">
                <a:solidFill>
                  <a:srgbClr val="24282A"/>
                </a:solidFill>
                <a:effectLst/>
                <a:ea typeface="SimSun" panose="02010600030101010101" pitchFamily="2" charset="-122"/>
              </a:rPr>
              <a:t>• pour les candidats sourds ou malentendants </a:t>
            </a:r>
            <a:endParaRPr lang="fr-FR" sz="4800" dirty="0">
              <a:solidFill>
                <a:srgbClr val="000000"/>
              </a:solidFill>
              <a:effectLst/>
              <a:ea typeface="SimSun" panose="02010600030101010101" pitchFamily="2" charset="-122"/>
            </a:endParaRPr>
          </a:p>
          <a:p>
            <a:pPr marL="0" indent="0" algn="just">
              <a:spcAft>
                <a:spcPts val="90"/>
              </a:spcAft>
              <a:buNone/>
            </a:pPr>
            <a:r>
              <a:rPr lang="fr-FR" sz="4800" dirty="0">
                <a:solidFill>
                  <a:srgbClr val="24282A"/>
                </a:solidFill>
                <a:effectLst/>
                <a:ea typeface="SimSun" panose="02010600030101010101" pitchFamily="2" charset="-122"/>
              </a:rPr>
              <a:t>• pour les candidats dysphasiques et/ou dyslexiques et/ou dyspraxiques </a:t>
            </a:r>
            <a:endParaRPr lang="fr-FR" sz="4800" dirty="0">
              <a:solidFill>
                <a:srgbClr val="000000"/>
              </a:solidFill>
              <a:effectLst/>
              <a:ea typeface="SimSun" panose="02010600030101010101" pitchFamily="2" charset="-122"/>
            </a:endParaRPr>
          </a:p>
          <a:p>
            <a:pPr marL="0" indent="0" algn="just">
              <a:spcAft>
                <a:spcPts val="90"/>
              </a:spcAft>
              <a:buNone/>
            </a:pPr>
            <a:r>
              <a:rPr lang="fr-FR" sz="4800" dirty="0">
                <a:solidFill>
                  <a:srgbClr val="24282A"/>
                </a:solidFill>
                <a:effectLst/>
                <a:ea typeface="SimSun" panose="02010600030101010101" pitchFamily="2" charset="-122"/>
              </a:rPr>
              <a:t>• </a:t>
            </a:r>
            <a:r>
              <a:rPr lang="fr-FR" sz="4800" dirty="0">
                <a:solidFill>
                  <a:srgbClr val="000000"/>
                </a:solidFill>
                <a:effectLst/>
                <a:ea typeface="SimSun" panose="02010600030101010101" pitchFamily="2" charset="-122"/>
              </a:rPr>
              <a:t>pour les candidats souffrant d’un handicap spécifique de l’appareil locomoteur</a:t>
            </a:r>
          </a:p>
          <a:p>
            <a:pPr marL="0" indent="0" algn="ctr">
              <a:spcAft>
                <a:spcPts val="90"/>
              </a:spcAft>
              <a:buNone/>
            </a:pPr>
            <a:r>
              <a:rPr lang="fr-FR" sz="4800" i="1" dirty="0">
                <a:solidFill>
                  <a:srgbClr val="24282A"/>
                </a:solidFill>
                <a:effectLst/>
                <a:ea typeface="SimSun" panose="02010600030101010101" pitchFamily="2" charset="-122"/>
              </a:rPr>
              <a:t>Ainsi, ils pourront bénéficier</a:t>
            </a:r>
            <a:endParaRPr lang="fr-FR" sz="4800" dirty="0">
              <a:solidFill>
                <a:srgbClr val="000000"/>
              </a:solidFill>
              <a:effectLst/>
              <a:ea typeface="SimSun" panose="02010600030101010101" pitchFamily="2" charset="-122"/>
            </a:endParaRPr>
          </a:p>
          <a:p>
            <a:pPr marL="0" indent="0">
              <a:spcAft>
                <a:spcPts val="90"/>
              </a:spcAft>
              <a:buNone/>
            </a:pPr>
            <a:r>
              <a:rPr lang="fr-FR" sz="4800" b="1" dirty="0">
                <a:solidFill>
                  <a:srgbClr val="24282A"/>
                </a:solidFill>
                <a:effectLst/>
                <a:ea typeface="SimSun" panose="02010600030101010101" pitchFamily="2" charset="-122"/>
              </a:rPr>
              <a:t>• </a:t>
            </a:r>
            <a:r>
              <a:rPr lang="fr-FR" sz="4800" dirty="0">
                <a:solidFill>
                  <a:srgbClr val="24282A"/>
                </a:solidFill>
                <a:effectLst/>
                <a:ea typeface="SimSun" panose="02010600030101010101" pitchFamily="2" charset="-122"/>
              </a:rPr>
              <a:t>d’un délai plus important pour visionner les photos et les vidéos </a:t>
            </a:r>
            <a:br>
              <a:rPr lang="fr-FR" sz="4800" dirty="0">
                <a:solidFill>
                  <a:srgbClr val="000000"/>
                </a:solidFill>
                <a:ea typeface="SimSun" panose="02010600030101010101" pitchFamily="2" charset="-122"/>
              </a:rPr>
            </a:br>
            <a:r>
              <a:rPr lang="fr-FR" sz="4800" dirty="0">
                <a:solidFill>
                  <a:srgbClr val="24282A"/>
                </a:solidFill>
                <a:effectLst/>
                <a:ea typeface="SimSun" panose="02010600030101010101" pitchFamily="2" charset="-122"/>
              </a:rPr>
              <a:t>d’une relecture de la question à haute voix par l'un des inspecteurs agréés présents </a:t>
            </a:r>
            <a:br>
              <a:rPr lang="fr-FR" sz="4800" dirty="0">
                <a:solidFill>
                  <a:srgbClr val="24282A"/>
                </a:solidFill>
                <a:effectLst/>
                <a:ea typeface="SimSun" panose="02010600030101010101" pitchFamily="2" charset="-122"/>
              </a:rPr>
            </a:br>
            <a:br>
              <a:rPr lang="fr-FR" sz="4800" dirty="0">
                <a:solidFill>
                  <a:srgbClr val="000000"/>
                </a:solidFill>
                <a:ea typeface="SimSun" panose="02010600030101010101" pitchFamily="2" charset="-122"/>
              </a:rPr>
            </a:br>
            <a:r>
              <a:rPr lang="fr-FR" sz="4800" b="1" dirty="0">
                <a:solidFill>
                  <a:srgbClr val="000000"/>
                </a:solidFill>
                <a:ea typeface="SimSun" panose="02010600030101010101" pitchFamily="2" charset="-122"/>
              </a:rPr>
              <a:t>. </a:t>
            </a:r>
            <a:r>
              <a:rPr lang="fr-FR" sz="4800" dirty="0">
                <a:solidFill>
                  <a:srgbClr val="000000"/>
                </a:solidFill>
                <a:effectLst/>
                <a:ea typeface="SimSun" panose="02010600030101010101" pitchFamily="2" charset="-122"/>
              </a:rPr>
              <a:t>de la présence d’un interprète assermenté spécialisé en langage des signes ou dans la langue</a:t>
            </a:r>
            <a:br>
              <a:rPr lang="fr-FR" sz="4800" dirty="0">
                <a:solidFill>
                  <a:srgbClr val="000000"/>
                </a:solidFill>
                <a:effectLst/>
                <a:ea typeface="SimSun" panose="02010600030101010101" pitchFamily="2" charset="-122"/>
              </a:rPr>
            </a:br>
            <a:r>
              <a:rPr lang="fr-FR" sz="4800" dirty="0">
                <a:solidFill>
                  <a:srgbClr val="000000"/>
                </a:solidFill>
                <a:effectLst/>
                <a:ea typeface="SimSun" panose="02010600030101010101" pitchFamily="2" charset="-122"/>
              </a:rPr>
              <a:t>maternelle du candidat </a:t>
            </a:r>
            <a:br>
              <a:rPr lang="fr-FR" sz="4800" dirty="0">
                <a:solidFill>
                  <a:srgbClr val="000000"/>
                </a:solidFill>
                <a:effectLst/>
                <a:ea typeface="SimSun" panose="02010600030101010101" pitchFamily="2" charset="-122"/>
              </a:rPr>
            </a:br>
            <a:br>
              <a:rPr lang="fr-FR" sz="4800" dirty="0">
                <a:solidFill>
                  <a:srgbClr val="000000"/>
                </a:solidFill>
                <a:effectLst/>
                <a:ea typeface="SimSun" panose="02010600030101010101" pitchFamily="2" charset="-122"/>
              </a:rPr>
            </a:br>
            <a:r>
              <a:rPr lang="fr-FR" sz="4800" b="1" dirty="0">
                <a:solidFill>
                  <a:srgbClr val="000000"/>
                </a:solidFill>
                <a:effectLst/>
                <a:ea typeface="SimSun" panose="02010600030101010101" pitchFamily="2" charset="-122"/>
              </a:rPr>
              <a:t>. </a:t>
            </a:r>
            <a:r>
              <a:rPr lang="fr-FR" sz="4800" dirty="0">
                <a:solidFill>
                  <a:srgbClr val="000000"/>
                </a:solidFill>
                <a:effectLst/>
                <a:ea typeface="SimSun" panose="02010600030101010101" pitchFamily="2" charset="-122"/>
              </a:rPr>
              <a:t>de l’utilisation d’un dispositif de communication adapté (à condition que le fonctionnement de celui-ci soit compatible avec la tenue de l’examen) </a:t>
            </a:r>
          </a:p>
          <a:p>
            <a:pPr marL="0" indent="0" algn="ctr">
              <a:spcAft>
                <a:spcPts val="90"/>
              </a:spcAft>
              <a:buNone/>
            </a:pPr>
            <a:r>
              <a:rPr lang="fr-FR" sz="4800" i="1" u="sng" dirty="0">
                <a:solidFill>
                  <a:srgbClr val="000000"/>
                </a:solidFill>
                <a:effectLst/>
                <a:ea typeface="SimSun" panose="02010600030101010101" pitchFamily="2" charset="-122"/>
              </a:rPr>
              <a:t>Comment intégrer une session aménagée ?</a:t>
            </a:r>
            <a:endParaRPr lang="fr-FR" sz="4800" dirty="0">
              <a:solidFill>
                <a:srgbClr val="000000"/>
              </a:solidFill>
              <a:effectLst/>
              <a:ea typeface="SimSun" panose="02010600030101010101" pitchFamily="2" charset="-122"/>
            </a:endParaRPr>
          </a:p>
          <a:p>
            <a:pPr marL="0" indent="0" algn="just">
              <a:spcAft>
                <a:spcPts val="90"/>
              </a:spcAft>
              <a:buNone/>
            </a:pPr>
            <a:r>
              <a:rPr lang="fr-FR" sz="4800" dirty="0">
                <a:solidFill>
                  <a:srgbClr val="000000"/>
                </a:solidFill>
                <a:effectLst/>
                <a:ea typeface="SimSun" panose="02010600030101010101" pitchFamily="2" charset="-122"/>
              </a:rPr>
              <a:t>Pour pouvoir bénéficier des aménagements de l’examen théorique du permis de conduire (ETG), il est nécessaire d’avoir : </a:t>
            </a:r>
          </a:p>
          <a:p>
            <a:pPr marL="0" indent="0">
              <a:spcAft>
                <a:spcPts val="90"/>
              </a:spcAft>
              <a:buNone/>
            </a:pPr>
            <a:r>
              <a:rPr lang="fr-FR" sz="4800" b="1" dirty="0">
                <a:solidFill>
                  <a:srgbClr val="000000"/>
                </a:solidFill>
                <a:effectLst/>
                <a:ea typeface="SimSun" panose="02010600030101010101" pitchFamily="2" charset="-122"/>
              </a:rPr>
              <a:t>- une reconnaissance de qualité de travailleur handicapé </a:t>
            </a:r>
            <a:r>
              <a:rPr lang="fr-FR" sz="4800" dirty="0">
                <a:solidFill>
                  <a:srgbClr val="000000"/>
                </a:solidFill>
                <a:effectLst/>
                <a:ea typeface="SimSun" panose="02010600030101010101" pitchFamily="2" charset="-122"/>
              </a:rPr>
              <a:t>(RQTH) ou une reconnaissance de handicap obtenue auprès de la maison</a:t>
            </a:r>
            <a:br>
              <a:rPr lang="fr-FR" sz="4800" dirty="0">
                <a:solidFill>
                  <a:srgbClr val="000000"/>
                </a:solidFill>
                <a:effectLst/>
                <a:ea typeface="SimSun" panose="02010600030101010101" pitchFamily="2" charset="-122"/>
              </a:rPr>
            </a:br>
            <a:br>
              <a:rPr lang="fr-FR" sz="4800" dirty="0">
                <a:solidFill>
                  <a:srgbClr val="000000"/>
                </a:solidFill>
                <a:effectLst/>
                <a:ea typeface="SimSun" panose="02010600030101010101" pitchFamily="2" charset="-122"/>
              </a:rPr>
            </a:br>
            <a:r>
              <a:rPr lang="fr-FR" sz="4800" dirty="0">
                <a:solidFill>
                  <a:srgbClr val="000000"/>
                </a:solidFill>
                <a:effectLst/>
                <a:ea typeface="SimSun" panose="02010600030101010101" pitchFamily="2" charset="-122"/>
              </a:rPr>
              <a:t> départementale des personnes handicapées (MDPH) et un diagnostic de dyslexie et/ ou de dysphasie et/ ou de dyspraxie ; </a:t>
            </a:r>
          </a:p>
          <a:p>
            <a:pPr marL="0" indent="0">
              <a:spcAft>
                <a:spcPts val="90"/>
              </a:spcAft>
              <a:buNone/>
            </a:pPr>
            <a:r>
              <a:rPr lang="fr-FR" sz="4800" b="1" dirty="0">
                <a:solidFill>
                  <a:srgbClr val="000000"/>
                </a:solidFill>
                <a:effectLst/>
                <a:ea typeface="SimSun" panose="02010600030101010101" pitchFamily="2" charset="-122"/>
              </a:rPr>
              <a:t>-  une reconnaissance d’aménagements aux épreuves nationales de l’éducation nationale </a:t>
            </a:r>
            <a:r>
              <a:rPr lang="fr-FR" sz="4800" dirty="0">
                <a:solidFill>
                  <a:srgbClr val="000000"/>
                </a:solidFill>
                <a:effectLst/>
                <a:ea typeface="SimSun" panose="02010600030101010101" pitchFamily="2" charset="-122"/>
              </a:rPr>
              <a:t>au titre des troubles de l’apprentissage</a:t>
            </a:r>
            <a:br>
              <a:rPr lang="fr-FR" sz="4800" dirty="0">
                <a:solidFill>
                  <a:srgbClr val="000000"/>
                </a:solidFill>
                <a:effectLst/>
                <a:ea typeface="SimSun" panose="02010600030101010101" pitchFamily="2" charset="-122"/>
              </a:rPr>
            </a:br>
            <a:br>
              <a:rPr lang="fr-FR" sz="4800" dirty="0">
                <a:solidFill>
                  <a:srgbClr val="000000"/>
                </a:solidFill>
                <a:effectLst/>
                <a:ea typeface="SimSun" panose="02010600030101010101" pitchFamily="2" charset="-122"/>
              </a:rPr>
            </a:br>
            <a:r>
              <a:rPr lang="fr-FR" sz="4800" dirty="0">
                <a:solidFill>
                  <a:srgbClr val="000000"/>
                </a:solidFill>
                <a:effectLst/>
                <a:ea typeface="SimSun" panose="02010600030101010101" pitchFamily="2" charset="-122"/>
              </a:rPr>
              <a:t> du langage écrit, du langage oral et/ ou écrit et/ ou de l’acquisition de la coordination ; </a:t>
            </a:r>
          </a:p>
          <a:p>
            <a:pPr marL="0" indent="0">
              <a:buNone/>
            </a:pPr>
            <a:r>
              <a:rPr lang="fr-FR" sz="4800" b="1" dirty="0">
                <a:solidFill>
                  <a:srgbClr val="000000"/>
                </a:solidFill>
                <a:effectLst/>
                <a:ea typeface="SimSun" panose="02010600030101010101" pitchFamily="2" charset="-122"/>
              </a:rPr>
              <a:t>-  un certificat médical délivré depuis moins de six mois</a:t>
            </a:r>
            <a:r>
              <a:rPr lang="fr-FR" sz="4800" dirty="0">
                <a:solidFill>
                  <a:srgbClr val="000000"/>
                </a:solidFill>
                <a:effectLst/>
                <a:ea typeface="SimSun" panose="02010600030101010101" pitchFamily="2" charset="-122"/>
              </a:rPr>
              <a:t>, attestant d’un trouble spécifique du langage et/ ou de la lecture et/ ou de</a:t>
            </a:r>
            <a:br>
              <a:rPr lang="fr-FR" sz="4800" dirty="0">
                <a:solidFill>
                  <a:srgbClr val="000000"/>
                </a:solidFill>
                <a:effectLst/>
                <a:ea typeface="SimSun" panose="02010600030101010101" pitchFamily="2" charset="-122"/>
              </a:rPr>
            </a:br>
            <a:br>
              <a:rPr lang="fr-FR" sz="4800" dirty="0">
                <a:solidFill>
                  <a:srgbClr val="000000"/>
                </a:solidFill>
                <a:effectLst/>
                <a:ea typeface="SimSun" panose="02010600030101010101" pitchFamily="2" charset="-122"/>
              </a:rPr>
            </a:br>
            <a:r>
              <a:rPr lang="fr-FR" sz="4800" dirty="0">
                <a:solidFill>
                  <a:srgbClr val="000000"/>
                </a:solidFill>
                <a:effectLst/>
                <a:ea typeface="SimSun" panose="02010600030101010101" pitchFamily="2" charset="-122"/>
              </a:rPr>
              <a:t> l’acquisition de la coordination et nécessitant un aménagement des conditions de passage de l’épreuve théorique générale. </a:t>
            </a:r>
          </a:p>
          <a:p>
            <a:pPr marL="0" indent="0" algn="just">
              <a:buNone/>
            </a:pPr>
            <a:r>
              <a:rPr lang="fr-FR" sz="4800" dirty="0">
                <a:solidFill>
                  <a:srgbClr val="000000"/>
                </a:solidFill>
                <a:effectLst/>
                <a:ea typeface="SimSun" panose="02010600030101010101" pitchFamily="2" charset="-122"/>
              </a:rPr>
              <a:t> </a:t>
            </a:r>
          </a:p>
          <a:p>
            <a:pPr marL="0" indent="0">
              <a:buNone/>
            </a:pPr>
            <a:endParaRPr lang="fr-FR" sz="1200" dirty="0">
              <a:latin typeface="Montserrat" panose="00000500000000000000" pitchFamily="2" charset="0"/>
            </a:endParaRPr>
          </a:p>
        </p:txBody>
      </p:sp>
    </p:spTree>
    <p:extLst>
      <p:ext uri="{BB962C8B-B14F-4D97-AF65-F5344CB8AC3E}">
        <p14:creationId xmlns:p14="http://schemas.microsoft.com/office/powerpoint/2010/main" val="303811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8DE0A4-48DD-8892-585E-CEE6EED08573}"/>
              </a:ext>
            </a:extLst>
          </p:cNvPr>
          <p:cNvSpPr>
            <a:spLocks noGrp="1"/>
          </p:cNvSpPr>
          <p:nvPr>
            <p:ph idx="1"/>
          </p:nvPr>
        </p:nvSpPr>
        <p:spPr>
          <a:xfrm>
            <a:off x="628650" y="738232"/>
            <a:ext cx="7886700" cy="5283208"/>
          </a:xfrm>
        </p:spPr>
        <p:txBody>
          <a:bodyPr/>
          <a:lstStyle/>
          <a:p>
            <a:pPr marL="0" indent="0">
              <a:buNone/>
            </a:pPr>
            <a:r>
              <a:rPr lang="fr-FR" sz="2200" dirty="0">
                <a:solidFill>
                  <a:srgbClr val="000000"/>
                </a:solidFill>
                <a:effectLst/>
                <a:ea typeface="SimSun" panose="02010600030101010101" pitchFamily="2" charset="-122"/>
              </a:rPr>
              <a:t>Pour le passage de la conduite </a:t>
            </a:r>
          </a:p>
          <a:p>
            <a:pPr marL="0" indent="0">
              <a:buNone/>
            </a:pPr>
            <a:r>
              <a:rPr lang="fr-FR" sz="2200" i="1" dirty="0">
                <a:solidFill>
                  <a:srgbClr val="24282A"/>
                </a:solidFill>
                <a:effectLst/>
                <a:ea typeface="SimSun" panose="02010600030101010101" pitchFamily="2" charset="-122"/>
              </a:rPr>
              <a:t>Notre établissement ne peut accueillir qu’un public en situation de handicap léger car l’école de</a:t>
            </a:r>
            <a:r>
              <a:rPr lang="fr-FR" sz="2200" i="1" dirty="0">
                <a:solidFill>
                  <a:srgbClr val="24282A"/>
                </a:solidFill>
                <a:ea typeface="SimSun" panose="02010600030101010101" pitchFamily="2" charset="-122"/>
              </a:rPr>
              <a:t> </a:t>
            </a:r>
            <a:r>
              <a:rPr lang="fr-FR" sz="2200" i="1" dirty="0">
                <a:solidFill>
                  <a:srgbClr val="24282A"/>
                </a:solidFill>
                <a:effectLst/>
                <a:ea typeface="SimSun" panose="02010600030101010101" pitchFamily="2" charset="-122"/>
              </a:rPr>
              <a:t>conduite n’est pas équipée de véhicule aménagé pour les handicaps lourds. </a:t>
            </a:r>
            <a:endParaRPr lang="fr-FR" sz="2200" dirty="0">
              <a:solidFill>
                <a:srgbClr val="000000"/>
              </a:solidFill>
              <a:effectLst/>
              <a:ea typeface="SimSun" panose="02010600030101010101" pitchFamily="2" charset="-122"/>
            </a:endParaRPr>
          </a:p>
          <a:p>
            <a:pPr marL="0" indent="0" algn="just">
              <a:buNone/>
            </a:pPr>
            <a:r>
              <a:rPr lang="fr-FR" sz="2200" i="1" dirty="0">
                <a:solidFill>
                  <a:srgbClr val="24282A"/>
                </a:solidFill>
                <a:effectLst/>
                <a:ea typeface="SimSun" panose="02010600030101010101" pitchFamily="2" charset="-122"/>
              </a:rPr>
              <a:t>Nous ne disposons que d’un véhicule en boîte automatique. </a:t>
            </a:r>
            <a:endParaRPr lang="fr-FR" sz="2200" dirty="0">
              <a:solidFill>
                <a:srgbClr val="000000"/>
              </a:solidFill>
              <a:effectLst/>
              <a:ea typeface="SimSun" panose="02010600030101010101" pitchFamily="2" charset="-122"/>
            </a:endParaRPr>
          </a:p>
          <a:p>
            <a:pPr marL="0" indent="0">
              <a:buNone/>
            </a:pPr>
            <a:endParaRPr lang="fr-FR" dirty="0"/>
          </a:p>
        </p:txBody>
      </p:sp>
    </p:spTree>
    <p:extLst>
      <p:ext uri="{BB962C8B-B14F-4D97-AF65-F5344CB8AC3E}">
        <p14:creationId xmlns:p14="http://schemas.microsoft.com/office/powerpoint/2010/main" val="306423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1F4A72-C72C-80E3-3549-FA6961EBEFB4}"/>
              </a:ext>
            </a:extLst>
          </p:cNvPr>
          <p:cNvSpPr>
            <a:spLocks noGrp="1"/>
          </p:cNvSpPr>
          <p:nvPr>
            <p:ph idx="1"/>
          </p:nvPr>
        </p:nvSpPr>
        <p:spPr>
          <a:xfrm>
            <a:off x="234892" y="713064"/>
            <a:ext cx="8909108" cy="5746459"/>
          </a:xfrm>
        </p:spPr>
        <p:txBody>
          <a:bodyPr>
            <a:noAutofit/>
          </a:bodyPr>
          <a:lstStyle/>
          <a:p>
            <a:pPr marL="0" indent="0" algn="ctr">
              <a:lnSpc>
                <a:spcPct val="107000"/>
              </a:lnSpc>
              <a:spcAft>
                <a:spcPts val="800"/>
              </a:spcAft>
              <a:buNone/>
            </a:pPr>
            <a:r>
              <a:rPr lang="fr-FR" sz="1200" b="1" kern="0" dirty="0">
                <a:effectLst/>
                <a:latin typeface="Montserrat" panose="00000500000000000000" pitchFamily="2" charset="0"/>
                <a:ea typeface="Calibri" panose="020F0502020204030204" pitchFamily="34" charset="0"/>
                <a:cs typeface="Calibri-Bold"/>
              </a:rPr>
              <a:t>Comment mieux accueillir les personnes en situation de</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b="1" kern="0" dirty="0">
                <a:effectLst/>
                <a:latin typeface="Montserrat" panose="00000500000000000000" pitchFamily="2" charset="0"/>
                <a:ea typeface="Calibri" panose="020F0502020204030204" pitchFamily="34" charset="0"/>
                <a:cs typeface="Calibri-Bold"/>
              </a:rPr>
              <a:t>handicap</a:t>
            </a:r>
            <a:br>
              <a:rPr lang="fr-FR" sz="1200" kern="100" dirty="0">
                <a:latin typeface="Montserrat" panose="00000500000000000000" pitchFamily="2" charset="0"/>
                <a:ea typeface="Calibri" panose="020F0502020204030204" pitchFamily="34" charset="0"/>
                <a:cs typeface="Times New Roman" panose="02020603050405020304" pitchFamily="18" charset="0"/>
              </a:rPr>
            </a:b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b="1" i="1" u="sng" kern="0" dirty="0">
                <a:effectLst/>
                <a:latin typeface="Montserrat" panose="00000500000000000000" pitchFamily="2" charset="0"/>
                <a:ea typeface="Calibri" panose="020F0502020204030204" pitchFamily="34" charset="0"/>
                <a:cs typeface="Calibri-Bold"/>
              </a:rPr>
              <a:t>Accueil d’un usager malentendant ou sourd</a:t>
            </a:r>
            <a:endParaRPr lang="fr-FR" sz="1200" i="1" u="sng"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Parlez lentement en articulant, bien souvent il suffit de ne pas parler trop vite.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Faites des phrases courtes et utilisez des mots simples.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La lecture labiale des chiffres ou des noms propres est difficile. Privilégiez alors la communication</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écrite.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Reformulez votre phrase plutôt que de répéter sans cesse un mot qui n’est pas compris.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En cas de questions multiples, précisez sur quel point vous répondez.</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Si vous donnez des directions, faites-le de façon claire et précise et reformulez si besoin.</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Assurez-vous que la personne a bien compris.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Pour un maximum de compréhension réciproque avec les personnes sourdes profondes et ne</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maîtrisant pas la lecture labiale, les échanges par écrit sont des plus efficaces.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Parlez face à la personne de manière visible, en évitant d’être à contre-jour, et sans hausser le ton.</a:t>
            </a:r>
            <a:endParaRPr lang="fr-FR" sz="12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200" b="1" kern="0" dirty="0">
                <a:effectLst/>
                <a:latin typeface="Montserrat" panose="00000500000000000000" pitchFamily="2" charset="0"/>
                <a:ea typeface="Calibri" panose="020F0502020204030204" pitchFamily="34" charset="0"/>
                <a:cs typeface="Calibri-Bold"/>
              </a:rPr>
              <a:t>                                                       </a:t>
            </a:r>
            <a:r>
              <a:rPr lang="fr-FR" sz="1200" b="1" i="1" u="sng" kern="0" dirty="0">
                <a:effectLst/>
                <a:latin typeface="Montserrat" panose="00000500000000000000" pitchFamily="2" charset="0"/>
                <a:ea typeface="Calibri" panose="020F0502020204030204" pitchFamily="34" charset="0"/>
                <a:cs typeface="Calibri-Bold"/>
              </a:rPr>
              <a:t> Accueil d’un usager mal ou non voyant</a:t>
            </a:r>
            <a:br>
              <a:rPr lang="fr-FR" sz="1200" b="1" i="1" u="sng" kern="0" dirty="0">
                <a:latin typeface="Montserrat" panose="00000500000000000000" pitchFamily="2" charset="0"/>
                <a:ea typeface="Calibri" panose="020F0502020204030204" pitchFamily="34" charset="0"/>
                <a:cs typeface="Calibri-Bold"/>
              </a:rPr>
            </a:br>
            <a:br>
              <a:rPr lang="fr-FR" sz="1200" kern="0" dirty="0">
                <a:effectLst/>
                <a:latin typeface="Montserrat" panose="00000500000000000000" pitchFamily="2" charset="0"/>
                <a:ea typeface="Calibri" panose="020F0502020204030204" pitchFamily="34" charset="0"/>
                <a:cs typeface="SymbolMT"/>
              </a:rPr>
            </a:br>
            <a:r>
              <a:rPr lang="fr-FR" sz="1200" kern="0" dirty="0">
                <a:effectLst/>
                <a:latin typeface="Montserrat" panose="00000500000000000000" pitchFamily="2" charset="0"/>
                <a:ea typeface="Calibri" panose="020F0502020204030204" pitchFamily="34" charset="0"/>
                <a:cs typeface="Calibri" panose="020F0502020204030204" pitchFamily="34" charset="0"/>
              </a:rPr>
              <a:t>En présence d’une personne déficiente visuelle présentez-vous et expliquez que vous êtes là pour</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l’aider.</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Ne prenez jamais le bras d’une personne déficiente visuelle par surprise.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Si une personne déficiente visuelle vous demande de la guider, donnez-lui votre bras, mettez-vous</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toujours en avant, de manière qu’elle sente tous vos mouvements.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Dans vos explications soyez toujours précis, dans le choix du vocabulaire et des indications.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Décrivez toujours ce que vous allez faire.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Utilisez les repères « droite, gauche, devant » et évitez les indications telles « ici, là, là-bas ».</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Il n’est pas interdit d’utiliser les termes « voir » ou « regarder ».</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Adressez-vous toujours à la personne mal voyante et non pas à son accompagnateur, si elle est</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accompagnée.</a:t>
            </a:r>
            <a:endParaRPr lang="fr-FR" sz="1200" kern="100" dirty="0">
              <a:effectLst/>
              <a:latin typeface="Montserrat" panose="00000500000000000000" pitchFamily="2" charset="0"/>
              <a:ea typeface="Calibri" panose="020F0502020204030204" pitchFamily="34" charset="0"/>
              <a:cs typeface="Times New Roman" panose="02020603050405020304" pitchFamily="18" charset="0"/>
            </a:endParaRPr>
          </a:p>
          <a:p>
            <a:endParaRPr lang="fr-FR" sz="1200" dirty="0">
              <a:latin typeface="Montserrat" panose="00000500000000000000" pitchFamily="2" charset="0"/>
            </a:endParaRPr>
          </a:p>
        </p:txBody>
      </p:sp>
    </p:spTree>
    <p:extLst>
      <p:ext uri="{BB962C8B-B14F-4D97-AF65-F5344CB8AC3E}">
        <p14:creationId xmlns:p14="http://schemas.microsoft.com/office/powerpoint/2010/main" val="120708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80A2B4-7E53-70ED-AA2C-5F1D0EABA789}"/>
              </a:ext>
            </a:extLst>
          </p:cNvPr>
          <p:cNvSpPr>
            <a:spLocks noGrp="1"/>
          </p:cNvSpPr>
          <p:nvPr>
            <p:ph idx="1"/>
          </p:nvPr>
        </p:nvSpPr>
        <p:spPr>
          <a:xfrm>
            <a:off x="318783" y="679508"/>
            <a:ext cx="8498046" cy="5341931"/>
          </a:xfrm>
        </p:spPr>
        <p:txBody>
          <a:bodyPr>
            <a:noAutofit/>
          </a:bodyPr>
          <a:lstStyle/>
          <a:p>
            <a:pPr marL="0" indent="0" algn="ctr">
              <a:lnSpc>
                <a:spcPct val="107000"/>
              </a:lnSpc>
              <a:spcAft>
                <a:spcPts val="800"/>
              </a:spcAft>
              <a:buNone/>
            </a:pPr>
            <a:r>
              <a:rPr lang="fr-FR" sz="1200" b="1" i="1" u="sng" kern="0" dirty="0">
                <a:effectLst/>
                <a:latin typeface="Montserrat" panose="00000500000000000000" pitchFamily="2" charset="0"/>
                <a:ea typeface="Calibri" panose="020F0502020204030204" pitchFamily="34" charset="0"/>
                <a:cs typeface="Calibri-Bold"/>
              </a:rPr>
              <a:t>Accueil d’un usager handicapé mental ou cognitif</a:t>
            </a:r>
            <a:endParaRPr lang="fr-FR" sz="1200" i="1" u="sng"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Restez naturel, regardez naturellement la personne et utilisez un ton chaleureux, non empreint de</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pitié.</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Adressez-vous à la personne directement (pas à son accompagnateur).</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Utilisez le vouvoiement.</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Montrez-vous calme et rassurant, patient, disponible, prenez le temps qu’il faut pour renseigner,</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orienter, et conseiller la personne.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Écoutez attentivement la personne, laissez-lui le temps de s’exprimer.</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Utilisez un langage simple et clair, évitez les termes techniques, pointus.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Ne parlez pas trop lentement, ni trop fort, n’infantilisez pas la personne.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Proposez votre aide mais ne l’imposez pas : ne faites pas à sa place.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Si les indications sont complexes, organisez l’accompagnement, et expliquez qu’une autre personne</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va prendre le relais.</a:t>
            </a:r>
            <a:br>
              <a:rPr lang="fr-FR" sz="1200" kern="0" dirty="0">
                <a:effectLst/>
                <a:latin typeface="Montserrat" panose="00000500000000000000" pitchFamily="2" charset="0"/>
                <a:ea typeface="Calibri" panose="020F0502020204030204" pitchFamily="34" charset="0"/>
                <a:cs typeface="Calibri" panose="020F0502020204030204" pitchFamily="34" charset="0"/>
              </a:rPr>
            </a:b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b="1" i="1" u="sng" kern="0" dirty="0">
                <a:effectLst/>
                <a:latin typeface="Montserrat" panose="00000500000000000000" pitchFamily="2" charset="0"/>
                <a:ea typeface="Calibri" panose="020F0502020204030204" pitchFamily="34" charset="0"/>
                <a:cs typeface="Calibri-Bold"/>
              </a:rPr>
              <a:t>Accueil d’un usager handicapé psychique</a:t>
            </a:r>
            <a:endParaRPr lang="fr-FR" sz="1200" i="1" u="sng"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Soyez rassurant avec votre interlocuteur.</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Faites preuve de patience et montrez-vous disponible et à l’écoute de la personne.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Dans vos propos soyez précis, au besoin, répétez calmement.</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Évitez de contredire la personne ou de lui faire des reproches.</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Les échanges doivent se faire de façon pacifique, dans le calme, sans fixer la personne.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N’oubliez pas que votre interlocuteur peut être stressé et angoissé sans s’en rendre compte.</a:t>
            </a:r>
            <a:br>
              <a:rPr lang="fr-FR" sz="1200" kern="100" dirty="0">
                <a:latin typeface="Montserrat" panose="00000500000000000000" pitchFamily="2" charset="0"/>
                <a:ea typeface="Calibri" panose="020F0502020204030204" pitchFamily="34" charset="0"/>
                <a:cs typeface="Times New Roman" panose="02020603050405020304" pitchFamily="18" charset="0"/>
              </a:rPr>
            </a:br>
            <a:r>
              <a:rPr lang="fr-FR" sz="1200" kern="0" dirty="0">
                <a:effectLst/>
                <a:latin typeface="Montserrat" panose="00000500000000000000" pitchFamily="2" charset="0"/>
                <a:ea typeface="Calibri" panose="020F0502020204030204" pitchFamily="34" charset="0"/>
                <a:cs typeface="SymbolMT"/>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Face à des réactions violentes, toujours involontaires, essayez de mettre de la distance avec les</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0" dirty="0">
                <a:effectLst/>
                <a:latin typeface="Montserrat" panose="00000500000000000000" pitchFamily="2" charset="0"/>
                <a:ea typeface="Calibri" panose="020F0502020204030204" pitchFamily="34" charset="0"/>
                <a:cs typeface="Calibri" panose="020F0502020204030204" pitchFamily="34" charset="0"/>
              </a:rPr>
              <a:t>autres personnes présentes, mais veillez à ne pas enfermer la personne en crise.</a:t>
            </a:r>
            <a:endParaRPr lang="fr-FR" sz="12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buNone/>
            </a:pPr>
            <a:endParaRPr lang="fr-FR" sz="1200" dirty="0">
              <a:latin typeface="Montserrat" panose="00000500000000000000" pitchFamily="2" charset="0"/>
            </a:endParaRPr>
          </a:p>
        </p:txBody>
      </p:sp>
    </p:spTree>
    <p:extLst>
      <p:ext uri="{BB962C8B-B14F-4D97-AF65-F5344CB8AC3E}">
        <p14:creationId xmlns:p14="http://schemas.microsoft.com/office/powerpoint/2010/main" val="407297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6AD054-ACF7-2CFF-5E6A-A4595A11DB4F}"/>
              </a:ext>
            </a:extLst>
          </p:cNvPr>
          <p:cNvSpPr>
            <a:spLocks noGrp="1"/>
          </p:cNvSpPr>
          <p:nvPr>
            <p:ph idx="1"/>
          </p:nvPr>
        </p:nvSpPr>
        <p:spPr>
          <a:xfrm>
            <a:off x="628650" y="645952"/>
            <a:ext cx="7886700" cy="5375487"/>
          </a:xfrm>
        </p:spPr>
        <p:txBody>
          <a:bodyPr>
            <a:normAutofit fontScale="47500" lnSpcReduction="20000"/>
          </a:bodyPr>
          <a:lstStyle/>
          <a:p>
            <a:pPr marL="0" indent="0" algn="ctr">
              <a:lnSpc>
                <a:spcPct val="107000"/>
              </a:lnSpc>
              <a:spcAft>
                <a:spcPts val="800"/>
              </a:spcAft>
              <a:buNone/>
            </a:pPr>
            <a:endParaRPr lang="fr-FR" sz="3000" b="1" kern="0" dirty="0">
              <a:effectLst/>
              <a:latin typeface="Montserrat" panose="00000500000000000000" pitchFamily="2" charset="0"/>
              <a:ea typeface="Calibri" panose="020F0502020204030204" pitchFamily="34" charset="0"/>
              <a:cs typeface="Calibri-Bold"/>
            </a:endParaRPr>
          </a:p>
          <a:p>
            <a:pPr marL="0" indent="0" algn="ctr">
              <a:lnSpc>
                <a:spcPct val="107000"/>
              </a:lnSpc>
              <a:spcAft>
                <a:spcPts val="800"/>
              </a:spcAft>
              <a:buNone/>
            </a:pPr>
            <a:r>
              <a:rPr lang="fr-FR" sz="3000" b="1" kern="0" dirty="0">
                <a:effectLst/>
                <a:latin typeface="Montserrat" panose="00000500000000000000" pitchFamily="2" charset="0"/>
                <a:ea typeface="Calibri" panose="020F0502020204030204" pitchFamily="34" charset="0"/>
                <a:cs typeface="Calibri-Bold"/>
              </a:rPr>
              <a:t> </a:t>
            </a:r>
            <a:r>
              <a:rPr lang="fr-FR" sz="3000" b="1" i="1" u="sng" kern="0" dirty="0">
                <a:effectLst/>
                <a:latin typeface="Montserrat" panose="00000500000000000000" pitchFamily="2" charset="0"/>
                <a:ea typeface="Calibri" panose="020F0502020204030204" pitchFamily="34" charset="0"/>
                <a:cs typeface="Calibri-Bold"/>
              </a:rPr>
              <a:t>Accueil d’un usager handicapé « moteur »</a:t>
            </a:r>
            <a:endParaRPr lang="fr-FR" sz="3000" i="1" u="sng"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000" kern="0" dirty="0">
                <a:effectLst/>
                <a:latin typeface="Montserrat" panose="00000500000000000000" pitchFamily="2" charset="0"/>
                <a:ea typeface="Calibri" panose="020F0502020204030204" pitchFamily="34" charset="0"/>
                <a:cs typeface="SymbolMT"/>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Pour parler à une personne en fauteuil derrière un guichet, placez-vous à sa hauteur.</a:t>
            </a:r>
            <a:endParaRPr lang="fr-FR" sz="30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000" kern="0" dirty="0">
                <a:effectLst/>
                <a:latin typeface="Montserrat" panose="00000500000000000000" pitchFamily="2" charset="0"/>
                <a:ea typeface="Calibri" panose="020F0502020204030204" pitchFamily="34" charset="0"/>
                <a:cs typeface="SymbolMT"/>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Avant d’apporter votre aide interrogez la personne. Proposez votre aide mais ne l’imposez pas.</a:t>
            </a:r>
            <a:endParaRPr lang="fr-FR" sz="30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000" kern="0" dirty="0">
                <a:effectLst/>
                <a:latin typeface="Montserrat" panose="00000500000000000000" pitchFamily="2" charset="0"/>
                <a:ea typeface="Calibri" panose="020F0502020204030204" pitchFamily="34" charset="0"/>
                <a:cs typeface="SymbolMT"/>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Si vous avez à orienter une personne handicapée en situation de handicap physique vers une</a:t>
            </a:r>
            <a:r>
              <a:rPr lang="fr-FR" sz="3000" kern="100" dirty="0">
                <a:latin typeface="Montserrat" panose="00000500000000000000" pitchFamily="2" charset="0"/>
                <a:ea typeface="Calibri" panose="020F0502020204030204" pitchFamily="34" charset="0"/>
                <a:cs typeface="Times New Roman" panose="02020603050405020304" pitchFamily="18" charset="0"/>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direction, choisissez un cheminement accessible.</a:t>
            </a:r>
            <a:endParaRPr lang="fr-FR" sz="30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000" kern="0" dirty="0">
                <a:effectLst/>
                <a:latin typeface="Montserrat" panose="00000500000000000000" pitchFamily="2" charset="0"/>
                <a:ea typeface="Calibri" panose="020F0502020204030204" pitchFamily="34" charset="0"/>
                <a:cs typeface="SymbolMT"/>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Lorsque vous montrez un chemin ou une direction, renseignez la personne sur l’état de</a:t>
            </a:r>
            <a:r>
              <a:rPr lang="fr-FR" sz="3000" kern="100" dirty="0">
                <a:latin typeface="Montserrat" panose="00000500000000000000" pitchFamily="2" charset="0"/>
                <a:ea typeface="Calibri" panose="020F0502020204030204" pitchFamily="34" charset="0"/>
                <a:cs typeface="Times New Roman" panose="02020603050405020304" pitchFamily="18" charset="0"/>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l’environnement, notamment au sol.</a:t>
            </a:r>
          </a:p>
          <a:p>
            <a:pPr marL="0" indent="0">
              <a:lnSpc>
                <a:spcPct val="107000"/>
              </a:lnSpc>
              <a:spcAft>
                <a:spcPts val="800"/>
              </a:spcAft>
              <a:buNone/>
            </a:pPr>
            <a:r>
              <a:rPr lang="fr-FR" sz="3000" kern="0" dirty="0">
                <a:effectLst/>
                <a:latin typeface="Montserrat" panose="00000500000000000000" pitchFamily="2" charset="0"/>
                <a:ea typeface="Calibri" panose="020F0502020204030204" pitchFamily="34" charset="0"/>
                <a:cs typeface="SymbolMT"/>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Si vous devez aider une personne en fauteuil roulant, évitez les mouvements brusques et annoncez</a:t>
            </a:r>
            <a:r>
              <a:rPr lang="fr-FR" sz="3000" kern="100" dirty="0">
                <a:latin typeface="Montserrat" panose="00000500000000000000" pitchFamily="2" charset="0"/>
                <a:ea typeface="Calibri" panose="020F0502020204030204" pitchFamily="34" charset="0"/>
                <a:cs typeface="Times New Roman" panose="02020603050405020304" pitchFamily="18" charset="0"/>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les manœuvres.</a:t>
            </a:r>
            <a:endParaRPr lang="fr-FR" sz="30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000" kern="0" dirty="0">
                <a:effectLst/>
                <a:latin typeface="Montserrat" panose="00000500000000000000" pitchFamily="2" charset="0"/>
                <a:ea typeface="Calibri" panose="020F0502020204030204" pitchFamily="34" charset="0"/>
                <a:cs typeface="SymbolMT"/>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Soyez prudent, certaines personnes qui rencontrent des difficultés à marcher peuvent facilement être déstabilisées dans leur mouvement, au moindre imprévu.</a:t>
            </a:r>
            <a:endParaRPr lang="fr-FR" sz="30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000" kern="0" dirty="0">
                <a:effectLst/>
                <a:latin typeface="Montserrat" panose="00000500000000000000" pitchFamily="2" charset="0"/>
                <a:ea typeface="Calibri" panose="020F0502020204030204" pitchFamily="34" charset="0"/>
                <a:cs typeface="SymbolMT"/>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Si la personne est accompagnée d’un chien d’assistance, son compagnon est autorisé à accéder aux</a:t>
            </a:r>
            <a:r>
              <a:rPr lang="fr-FR" sz="3000" kern="100" dirty="0">
                <a:latin typeface="Montserrat" panose="00000500000000000000" pitchFamily="2" charset="0"/>
                <a:ea typeface="Calibri" panose="020F0502020204030204" pitchFamily="34" charset="0"/>
                <a:cs typeface="Times New Roman" panose="02020603050405020304" pitchFamily="18" charset="0"/>
              </a:rPr>
              <a:t> </a:t>
            </a:r>
            <a:r>
              <a:rPr lang="fr-FR" sz="3000" kern="0" dirty="0">
                <a:effectLst/>
                <a:latin typeface="Montserrat" panose="00000500000000000000" pitchFamily="2" charset="0"/>
                <a:ea typeface="Calibri" panose="020F0502020204030204" pitchFamily="34" charset="0"/>
                <a:cs typeface="Calibri" panose="020F0502020204030204" pitchFamily="34" charset="0"/>
              </a:rPr>
              <a:t>lieux ouverts au public</a:t>
            </a:r>
            <a:endParaRPr lang="fr-FR" sz="3000" kern="100" dirty="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fr-FR" dirty="0"/>
          </a:p>
        </p:txBody>
      </p:sp>
    </p:spTree>
    <p:extLst>
      <p:ext uri="{BB962C8B-B14F-4D97-AF65-F5344CB8AC3E}">
        <p14:creationId xmlns:p14="http://schemas.microsoft.com/office/powerpoint/2010/main" val="188304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47090-39CE-35E2-8754-694CB849778E}"/>
              </a:ext>
            </a:extLst>
          </p:cNvPr>
          <p:cNvSpPr>
            <a:spLocks noGrp="1"/>
          </p:cNvSpPr>
          <p:nvPr>
            <p:ph type="title"/>
          </p:nvPr>
        </p:nvSpPr>
        <p:spPr>
          <a:xfrm>
            <a:off x="628650" y="931178"/>
            <a:ext cx="7886700" cy="620785"/>
          </a:xfrm>
        </p:spPr>
        <p:txBody>
          <a:bodyPr>
            <a:normAutofit/>
          </a:bodyPr>
          <a:lstStyle/>
          <a:p>
            <a:r>
              <a:rPr lang="fr-FR" sz="1400" dirty="0"/>
              <a:t>TRAITEMENT DES RÉCLAMATIONS</a:t>
            </a:r>
          </a:p>
        </p:txBody>
      </p:sp>
      <p:graphicFrame>
        <p:nvGraphicFramePr>
          <p:cNvPr id="4" name="Espace réservé du contenu 3">
            <a:extLst>
              <a:ext uri="{FF2B5EF4-FFF2-40B4-BE49-F238E27FC236}">
                <a16:creationId xmlns:a16="http://schemas.microsoft.com/office/drawing/2014/main" id="{6B95A67E-7D76-B6CD-214C-E19F0D8A4F6A}"/>
              </a:ext>
            </a:extLst>
          </p:cNvPr>
          <p:cNvGraphicFramePr>
            <a:graphicFrameLocks noGrp="1"/>
          </p:cNvGraphicFramePr>
          <p:nvPr>
            <p:ph idx="1"/>
          </p:nvPr>
        </p:nvGraphicFramePr>
        <p:xfrm>
          <a:off x="553673" y="1551963"/>
          <a:ext cx="7961677" cy="4605554"/>
        </p:xfrm>
        <a:graphic>
          <a:graphicData uri="http://schemas.openxmlformats.org/drawingml/2006/table">
            <a:tbl>
              <a:tblPr>
                <a:tableStyleId>{5C22544A-7EE6-4342-B048-85BDC9FD1C3A}</a:tableStyleId>
              </a:tblPr>
              <a:tblGrid>
                <a:gridCol w="3300106">
                  <a:extLst>
                    <a:ext uri="{9D8B030D-6E8A-4147-A177-3AD203B41FA5}">
                      <a16:colId xmlns:a16="http://schemas.microsoft.com/office/drawing/2014/main" val="1667843316"/>
                    </a:ext>
                  </a:extLst>
                </a:gridCol>
                <a:gridCol w="271614">
                  <a:extLst>
                    <a:ext uri="{9D8B030D-6E8A-4147-A177-3AD203B41FA5}">
                      <a16:colId xmlns:a16="http://schemas.microsoft.com/office/drawing/2014/main" val="1575868677"/>
                    </a:ext>
                  </a:extLst>
                </a:gridCol>
                <a:gridCol w="4389957">
                  <a:extLst>
                    <a:ext uri="{9D8B030D-6E8A-4147-A177-3AD203B41FA5}">
                      <a16:colId xmlns:a16="http://schemas.microsoft.com/office/drawing/2014/main" val="2246319267"/>
                    </a:ext>
                  </a:extLst>
                </a:gridCol>
              </a:tblGrid>
              <a:tr h="146950">
                <a:tc gridSpan="3">
                  <a:txBody>
                    <a:bodyPr/>
                    <a:lstStyle/>
                    <a:p>
                      <a:pPr algn="ctr" fontAlgn="b"/>
                      <a:endParaRPr lang="fr-FR" sz="800" b="0" i="0" u="none" strike="noStrike" dirty="0">
                        <a:solidFill>
                          <a:srgbClr val="000000"/>
                        </a:solidFill>
                        <a:effectLst/>
                        <a:latin typeface="Calibri" panose="020F0502020204030204" pitchFamily="34" charset="0"/>
                      </a:endParaRPr>
                    </a:p>
                  </a:txBody>
                  <a:tcPr marL="6563" marR="6563" marT="6563" marB="0" anchor="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93772829"/>
                  </a:ext>
                </a:extLst>
              </a:tr>
              <a:tr h="315255">
                <a:tc gridSpan="3">
                  <a:txBody>
                    <a:bodyPr/>
                    <a:lstStyle/>
                    <a:p>
                      <a:pPr algn="ctr" fontAlgn="ctr"/>
                      <a:r>
                        <a:rPr lang="fr-FR" sz="1700" u="sng" strike="noStrike" dirty="0">
                          <a:effectLst/>
                        </a:rPr>
                        <a:t>Procédure de gestion des réclamations</a:t>
                      </a:r>
                      <a:endParaRPr lang="fr-FR" sz="1700" b="1" i="0" u="sng" strike="noStrike" dirty="0">
                        <a:solidFill>
                          <a:srgbClr val="000000"/>
                        </a:solidFill>
                        <a:effectLst/>
                        <a:latin typeface="Calibri" panose="020F0502020204030204" pitchFamily="34" charset="0"/>
                      </a:endParaRPr>
                    </a:p>
                  </a:txBody>
                  <a:tcPr marL="6563" marR="6563" marT="6563" marB="0" anchor="c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00383860"/>
                  </a:ext>
                </a:extLst>
              </a:tr>
              <a:tr h="210170">
                <a:tc>
                  <a:txBody>
                    <a:bodyPr/>
                    <a:lstStyle/>
                    <a:p>
                      <a:pPr algn="l" fontAlgn="ctr"/>
                      <a:endParaRPr lang="fr-FR" sz="1100" b="1"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6563" marR="6563" marT="6563" marB="0" anchor="b">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6563" marR="6563" marT="6563" marB="0" anchor="b">
                    <a:noFill/>
                  </a:tcPr>
                </a:tc>
                <a:extLst>
                  <a:ext uri="{0D108BD9-81ED-4DB2-BD59-A6C34878D82A}">
                    <a16:rowId xmlns:a16="http://schemas.microsoft.com/office/drawing/2014/main" val="2869491443"/>
                  </a:ext>
                </a:extLst>
              </a:tr>
              <a:tr h="487895">
                <a:tc>
                  <a:txBody>
                    <a:bodyPr/>
                    <a:lstStyle/>
                    <a:p>
                      <a:pPr algn="l" fontAlgn="ctr"/>
                      <a:r>
                        <a:rPr lang="fr-FR" sz="1100" u="none" strike="noStrike" dirty="0">
                          <a:effectLst/>
                        </a:rPr>
                        <a:t>Formaliser les réclamations</a:t>
                      </a:r>
                      <a:endParaRPr lang="fr-FR" sz="1100" b="0" i="0" u="none" strike="noStrike" dirty="0">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r>
                        <a:rPr lang="fr-FR" sz="1000" u="none" strike="noStrike">
                          <a:effectLst/>
                        </a:rPr>
                        <a:t>incrire toute réclamation dans le registre</a:t>
                      </a:r>
                      <a:endParaRPr lang="fr-FR" sz="1000" b="0" i="0" u="none" strike="noStrike">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3332063497"/>
                  </a:ext>
                </a:extLst>
              </a:tr>
              <a:tr h="210170">
                <a:tc>
                  <a:txBody>
                    <a:bodyPr/>
                    <a:lstStyle/>
                    <a:p>
                      <a:pPr algn="l" fontAlgn="ctr"/>
                      <a:endParaRPr lang="fr-FR" sz="1100" b="1" i="0" u="none" strike="noStrike" dirty="0">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1042963193"/>
                  </a:ext>
                </a:extLst>
              </a:tr>
              <a:tr h="540436">
                <a:tc>
                  <a:txBody>
                    <a:bodyPr/>
                    <a:lstStyle/>
                    <a:p>
                      <a:pPr algn="l" fontAlgn="ctr"/>
                      <a:r>
                        <a:rPr lang="fr-FR" sz="1100" u="none" strike="noStrike" dirty="0">
                          <a:effectLst/>
                        </a:rPr>
                        <a:t>Confirmer au client la prise en compte de sa réclamation</a:t>
                      </a:r>
                      <a:endParaRPr lang="fr-FR" sz="1100" b="0" i="0" u="none" strike="noStrike" dirty="0">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r>
                        <a:rPr lang="fr-FR" sz="1000" u="none" strike="noStrike">
                          <a:effectLst/>
                        </a:rPr>
                        <a:t>très important afin que le client sache que son problème est bien en cours de traitement</a:t>
                      </a:r>
                      <a:endParaRPr lang="fr-FR" sz="1000" b="0" i="0" u="none" strike="noStrike">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1955770346"/>
                  </a:ext>
                </a:extLst>
              </a:tr>
              <a:tr h="202664">
                <a:tc>
                  <a:txBody>
                    <a:bodyPr/>
                    <a:lstStyle/>
                    <a:p>
                      <a:pPr algn="l" fontAlgn="ctr"/>
                      <a:endParaRPr lang="fr-FR" sz="1100" b="0" i="0" u="none" strike="noStrike" dirty="0">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920078434"/>
                  </a:ext>
                </a:extLst>
              </a:tr>
              <a:tr h="750607">
                <a:tc>
                  <a:txBody>
                    <a:bodyPr/>
                    <a:lstStyle/>
                    <a:p>
                      <a:pPr algn="l" fontAlgn="ctr"/>
                      <a:r>
                        <a:rPr lang="fr-FR" sz="1100" u="none" strike="noStrike" dirty="0">
                          <a:effectLst/>
                        </a:rPr>
                        <a:t>Traiter la réclamation, solutionner et empêcher l'aggravation</a:t>
                      </a:r>
                      <a:endParaRPr lang="fr-FR" sz="1100" b="0" i="0" u="none" strike="noStrike" dirty="0">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r>
                        <a:rPr lang="fr-FR" sz="1000" u="none" strike="noStrike">
                          <a:effectLst/>
                        </a:rPr>
                        <a:t>Si une solution ne peut être efficace rapidement, il faut revenir vers le client pour lui indiquer l'état du traitement. Quand une solution est trouver, s'assurer de la satisfaction du client</a:t>
                      </a:r>
                      <a:endParaRPr lang="fr-FR" sz="1000" b="0" i="0" u="none" strike="noStrike">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3043842050"/>
                  </a:ext>
                </a:extLst>
              </a:tr>
              <a:tr h="210170">
                <a:tc>
                  <a:txBody>
                    <a:bodyPr/>
                    <a:lstStyle/>
                    <a:p>
                      <a:pPr algn="l" fontAlgn="ctr"/>
                      <a:endParaRPr lang="fr-FR" sz="1100" b="0" i="0" u="none" strike="noStrike">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dirty="0">
                        <a:solidFill>
                          <a:srgbClr val="000000"/>
                        </a:solidFill>
                        <a:effectLst/>
                        <a:latin typeface="Calibri" panose="020F0502020204030204" pitchFamily="34" charset="0"/>
                      </a:endParaRPr>
                    </a:p>
                  </a:txBody>
                  <a:tcPr marL="6563" marR="6563" marT="6563" marB="0" anchor="ctr">
                    <a:noFill/>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367990940"/>
                  </a:ext>
                </a:extLst>
              </a:tr>
              <a:tr h="615497">
                <a:tc>
                  <a:txBody>
                    <a:bodyPr/>
                    <a:lstStyle/>
                    <a:p>
                      <a:pPr algn="l" fontAlgn="ctr"/>
                      <a:r>
                        <a:rPr lang="fr-FR" sz="1100" u="none" strike="noStrike">
                          <a:effectLst/>
                        </a:rPr>
                        <a:t>Clôturer la réclamation</a:t>
                      </a:r>
                      <a:endParaRPr lang="fr-FR" sz="1100" b="0" i="0" u="none" strike="noStrike">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r>
                        <a:rPr lang="fr-FR" sz="1000" u="none" strike="noStrike" dirty="0">
                          <a:effectLst/>
                        </a:rPr>
                        <a:t>la clôture n'intervient que quand on a confirmation par le client que la solution lui convient.</a:t>
                      </a:r>
                      <a:endParaRPr lang="fr-FR" sz="1000" b="0" i="0" u="none" strike="noStrike" dirty="0">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2265215693"/>
                  </a:ext>
                </a:extLst>
              </a:tr>
              <a:tr h="210170">
                <a:tc>
                  <a:txBody>
                    <a:bodyPr/>
                    <a:lstStyle/>
                    <a:p>
                      <a:pPr algn="l" fontAlgn="ctr"/>
                      <a:endParaRPr lang="fr-FR" sz="1100" b="0" i="0" u="none" strike="noStrike">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0"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endParaRPr lang="fr-FR" sz="1000" b="0" i="0" u="none" strike="noStrike" dirty="0">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1312854645"/>
                  </a:ext>
                </a:extLst>
              </a:tr>
              <a:tr h="705570">
                <a:tc>
                  <a:txBody>
                    <a:bodyPr/>
                    <a:lstStyle/>
                    <a:p>
                      <a:pPr algn="l" fontAlgn="ctr"/>
                      <a:r>
                        <a:rPr lang="fr-FR" sz="1100" u="none" strike="noStrike">
                          <a:effectLst/>
                        </a:rPr>
                        <a:t>Analyser les causes des réclamations et décider d'éventuelles actions pour progresser</a:t>
                      </a:r>
                      <a:endParaRPr lang="fr-FR" sz="1100" b="0" i="0" u="none" strike="noStrike">
                        <a:solidFill>
                          <a:srgbClr val="C00000"/>
                        </a:solidFill>
                        <a:effectLst/>
                        <a:latin typeface="Calibri" panose="020F0502020204030204" pitchFamily="34" charset="0"/>
                      </a:endParaRPr>
                    </a:p>
                  </a:txBody>
                  <a:tcPr marL="6563" marR="6563" marT="6563" marB="0" anchor="ctr">
                    <a:noFill/>
                  </a:tcPr>
                </a:tc>
                <a:tc>
                  <a:txBody>
                    <a:bodyPr/>
                    <a:lstStyle/>
                    <a:p>
                      <a:pPr algn="l" fontAlgn="ctr"/>
                      <a:endParaRPr lang="fr-FR" sz="800" b="1" i="0" u="none" strike="noStrike">
                        <a:solidFill>
                          <a:srgbClr val="000000"/>
                        </a:solidFill>
                        <a:effectLst/>
                        <a:latin typeface="Calibri" panose="020F0502020204030204" pitchFamily="34" charset="0"/>
                      </a:endParaRPr>
                    </a:p>
                  </a:txBody>
                  <a:tcPr marL="6563" marR="6563" marT="6563" marB="0" anchor="ctr">
                    <a:noFill/>
                  </a:tcPr>
                </a:tc>
                <a:tc>
                  <a:txBody>
                    <a:bodyPr/>
                    <a:lstStyle/>
                    <a:p>
                      <a:pPr algn="l" fontAlgn="ctr"/>
                      <a:r>
                        <a:rPr lang="fr-FR" sz="1000" u="none" strike="noStrike" dirty="0">
                          <a:effectLst/>
                        </a:rPr>
                        <a:t>Les actions décidées sont notées et ont pour but que les problèmes identifiés ne se reproduisent plus.</a:t>
                      </a:r>
                      <a:endParaRPr lang="fr-FR" sz="1000" b="0" i="0" u="none" strike="noStrike" dirty="0">
                        <a:solidFill>
                          <a:srgbClr val="000000"/>
                        </a:solidFill>
                        <a:effectLst/>
                        <a:latin typeface="Calibri" panose="020F0502020204030204" pitchFamily="34" charset="0"/>
                      </a:endParaRPr>
                    </a:p>
                  </a:txBody>
                  <a:tcPr marL="6563" marR="6563" marT="6563" marB="0" anchor="ctr">
                    <a:noFill/>
                  </a:tcPr>
                </a:tc>
                <a:extLst>
                  <a:ext uri="{0D108BD9-81ED-4DB2-BD59-A6C34878D82A}">
                    <a16:rowId xmlns:a16="http://schemas.microsoft.com/office/drawing/2014/main" val="1942703678"/>
                  </a:ext>
                </a:extLst>
              </a:tr>
            </a:tbl>
          </a:graphicData>
        </a:graphic>
      </p:graphicFrame>
    </p:spTree>
    <p:extLst>
      <p:ext uri="{BB962C8B-B14F-4D97-AF65-F5344CB8AC3E}">
        <p14:creationId xmlns:p14="http://schemas.microsoft.com/office/powerpoint/2010/main" val="3202327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E6E1184-2CE1-624D-DDCD-BB085F08215B}"/>
              </a:ext>
            </a:extLst>
          </p:cNvPr>
          <p:cNvGraphicFramePr>
            <a:graphicFrameLocks noGrp="1"/>
          </p:cNvGraphicFramePr>
          <p:nvPr>
            <p:extLst>
              <p:ext uri="{D42A27DB-BD31-4B8C-83A1-F6EECF244321}">
                <p14:modId xmlns:p14="http://schemas.microsoft.com/office/powerpoint/2010/main" val="3481301169"/>
              </p:ext>
            </p:extLst>
          </p:nvPr>
        </p:nvGraphicFramePr>
        <p:xfrm>
          <a:off x="1495314" y="1441525"/>
          <a:ext cx="6142616" cy="4883968"/>
        </p:xfrm>
        <a:graphic>
          <a:graphicData uri="http://schemas.openxmlformats.org/drawingml/2006/table">
            <a:tbl>
              <a:tblPr>
                <a:tableStyleId>{5C22544A-7EE6-4342-B048-85BDC9FD1C3A}</a:tableStyleId>
              </a:tblPr>
              <a:tblGrid>
                <a:gridCol w="540989">
                  <a:extLst>
                    <a:ext uri="{9D8B030D-6E8A-4147-A177-3AD203B41FA5}">
                      <a16:colId xmlns:a16="http://schemas.microsoft.com/office/drawing/2014/main" val="2360866461"/>
                    </a:ext>
                  </a:extLst>
                </a:gridCol>
                <a:gridCol w="1260023">
                  <a:extLst>
                    <a:ext uri="{9D8B030D-6E8A-4147-A177-3AD203B41FA5}">
                      <a16:colId xmlns:a16="http://schemas.microsoft.com/office/drawing/2014/main" val="117637754"/>
                    </a:ext>
                  </a:extLst>
                </a:gridCol>
                <a:gridCol w="1191544">
                  <a:extLst>
                    <a:ext uri="{9D8B030D-6E8A-4147-A177-3AD203B41FA5}">
                      <a16:colId xmlns:a16="http://schemas.microsoft.com/office/drawing/2014/main" val="1166736706"/>
                    </a:ext>
                  </a:extLst>
                </a:gridCol>
                <a:gridCol w="1081976">
                  <a:extLst>
                    <a:ext uri="{9D8B030D-6E8A-4147-A177-3AD203B41FA5}">
                      <a16:colId xmlns:a16="http://schemas.microsoft.com/office/drawing/2014/main" val="2456680814"/>
                    </a:ext>
                  </a:extLst>
                </a:gridCol>
                <a:gridCol w="883387">
                  <a:extLst>
                    <a:ext uri="{9D8B030D-6E8A-4147-A177-3AD203B41FA5}">
                      <a16:colId xmlns:a16="http://schemas.microsoft.com/office/drawing/2014/main" val="3863983021"/>
                    </a:ext>
                  </a:extLst>
                </a:gridCol>
                <a:gridCol w="1184697">
                  <a:extLst>
                    <a:ext uri="{9D8B030D-6E8A-4147-A177-3AD203B41FA5}">
                      <a16:colId xmlns:a16="http://schemas.microsoft.com/office/drawing/2014/main" val="3418930691"/>
                    </a:ext>
                  </a:extLst>
                </a:gridCol>
              </a:tblGrid>
              <a:tr h="292553">
                <a:tc gridSpan="6">
                  <a:txBody>
                    <a:bodyPr/>
                    <a:lstStyle/>
                    <a:p>
                      <a:pPr algn="ctr" fontAlgn="ctr"/>
                      <a:r>
                        <a:rPr lang="fr-FR" sz="1400" u="none" strike="noStrike" dirty="0">
                          <a:effectLst/>
                        </a:rPr>
                        <a:t>FICHIER DES RECLAMATIONS</a:t>
                      </a:r>
                      <a:endParaRPr lang="fr-FR" sz="1400" b="0" i="0" u="none" strike="noStrike" dirty="0">
                        <a:solidFill>
                          <a:srgbClr val="000000"/>
                        </a:solidFill>
                        <a:effectLst/>
                        <a:latin typeface="Calibri" panose="020F0502020204030204" pitchFamily="34" charset="0"/>
                      </a:endParaRPr>
                    </a:p>
                  </a:txBody>
                  <a:tcPr marL="5707" marR="5707" marT="5707"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79224912"/>
                  </a:ext>
                </a:extLst>
              </a:tr>
              <a:tr h="295499">
                <a:tc>
                  <a:txBody>
                    <a:bodyPr/>
                    <a:lstStyle/>
                    <a:p>
                      <a:pPr algn="ctr" fontAlgn="ctr"/>
                      <a:r>
                        <a:rPr lang="fr-FR" sz="700" u="none" strike="noStrike">
                          <a:effectLst/>
                        </a:rPr>
                        <a:t>DATE</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ctr" fontAlgn="ctr"/>
                      <a:r>
                        <a:rPr lang="fr-FR" sz="700" u="none" strike="noStrike">
                          <a:effectLst/>
                        </a:rPr>
                        <a:t>NOM PRENOM</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ctr" fontAlgn="ctr"/>
                      <a:r>
                        <a:rPr lang="fr-FR" sz="700" u="none" strike="noStrike">
                          <a:effectLst/>
                        </a:rPr>
                        <a:t>CAUSE RECLAMATION</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ctr" fontAlgn="ctr"/>
                      <a:r>
                        <a:rPr lang="fr-FR" sz="700" u="none" strike="noStrike">
                          <a:effectLst/>
                        </a:rPr>
                        <a:t>REPONSE CER</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ctr" fontAlgn="ctr"/>
                      <a:r>
                        <a:rPr lang="fr-FR" sz="700" u="none" strike="noStrike">
                          <a:effectLst/>
                        </a:rPr>
                        <a:t>DATE REPONSE</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ctr" fontAlgn="ctr"/>
                      <a:r>
                        <a:rPr lang="fr-FR" sz="700" u="none" strike="noStrike">
                          <a:effectLst/>
                        </a:rPr>
                        <a:t>RETOUR ELEVE</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2228252944"/>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3718869831"/>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4108547734"/>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692436153"/>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2823265679"/>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1624835482"/>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3165397748"/>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866058753"/>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2255265688"/>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1225912814"/>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2531883607"/>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3397241803"/>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1609521930"/>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3869392443"/>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3443698542"/>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4140670285"/>
                  </a:ext>
                </a:extLst>
              </a:tr>
              <a:tr h="238662">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tc>
                  <a:txBody>
                    <a:bodyPr/>
                    <a:lstStyle/>
                    <a:p>
                      <a:pPr algn="l"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ctr"/>
                </a:tc>
                <a:extLst>
                  <a:ext uri="{0D108BD9-81ED-4DB2-BD59-A6C34878D82A}">
                    <a16:rowId xmlns:a16="http://schemas.microsoft.com/office/drawing/2014/main" val="1637423663"/>
                  </a:ext>
                </a:extLst>
              </a:tr>
              <a:tr h="238662">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extLst>
                  <a:ext uri="{0D108BD9-81ED-4DB2-BD59-A6C34878D82A}">
                    <a16:rowId xmlns:a16="http://schemas.microsoft.com/office/drawing/2014/main" val="286273725"/>
                  </a:ext>
                </a:extLst>
              </a:tr>
              <a:tr h="238662">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707" marR="5707" marT="5707" marB="0" anchor="b"/>
                </a:tc>
                <a:tc>
                  <a:txBody>
                    <a:bodyPr/>
                    <a:lstStyle/>
                    <a:p>
                      <a:pPr algn="l" fontAlgn="b"/>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5707" marR="5707" marT="5707" marB="0" anchor="b"/>
                </a:tc>
                <a:extLst>
                  <a:ext uri="{0D108BD9-81ED-4DB2-BD59-A6C34878D82A}">
                    <a16:rowId xmlns:a16="http://schemas.microsoft.com/office/drawing/2014/main" val="3868624174"/>
                  </a:ext>
                </a:extLst>
              </a:tr>
            </a:tbl>
          </a:graphicData>
        </a:graphic>
      </p:graphicFrame>
    </p:spTree>
    <p:extLst>
      <p:ext uri="{BB962C8B-B14F-4D97-AF65-F5344CB8AC3E}">
        <p14:creationId xmlns:p14="http://schemas.microsoft.com/office/powerpoint/2010/main" val="185221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5" name="ZoneTexte 4">
            <a:extLst>
              <a:ext uri="{FF2B5EF4-FFF2-40B4-BE49-F238E27FC236}">
                <a16:creationId xmlns:a16="http://schemas.microsoft.com/office/drawing/2014/main" id="{99EEF474-66E7-46E3-8015-8B684784445A}"/>
              </a:ext>
            </a:extLst>
          </p:cNvPr>
          <p:cNvSpPr txBox="1"/>
          <p:nvPr/>
        </p:nvSpPr>
        <p:spPr>
          <a:xfrm>
            <a:off x="283784" y="4101262"/>
            <a:ext cx="6358566" cy="338554"/>
          </a:xfrm>
          <a:prstGeom prst="rect">
            <a:avLst/>
          </a:prstGeom>
          <a:noFill/>
          <a:ln w="6350">
            <a:noFill/>
          </a:ln>
        </p:spPr>
        <p:txBody>
          <a:bodyPr wrap="square" rtlCol="0">
            <a:spAutoFit/>
          </a:bodyPr>
          <a:lstStyle/>
          <a:p>
            <a:r>
              <a:rPr lang="fr-FR" sz="1600" dirty="0">
                <a:solidFill>
                  <a:schemeClr val="bg1"/>
                </a:solidFill>
                <a:latin typeface="Century Gothic" panose="020B0502020202020204" pitchFamily="34" charset="0"/>
              </a:rPr>
              <a:t>Nos horaires d’ouverture :</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831" y="5374867"/>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66120" y="474967"/>
            <a:ext cx="5391510" cy="3539430"/>
          </a:xfrm>
          <a:prstGeom prst="rect">
            <a:avLst/>
          </a:prstGeom>
          <a:noFill/>
          <a:ln w="6350">
            <a:noFill/>
          </a:ln>
        </p:spPr>
        <p:txBody>
          <a:bodyPr wrap="square" rtlCol="0">
            <a:spAutoFit/>
          </a:bodyPr>
          <a:lstStyle/>
          <a:p>
            <a:pPr algn="ctr"/>
            <a:r>
              <a:rPr lang="fr-FR" sz="3200" dirty="0">
                <a:solidFill>
                  <a:schemeClr val="bg1"/>
                </a:solidFill>
                <a:latin typeface="Century Gothic" panose="020B0502020202020204" pitchFamily="34" charset="0"/>
              </a:rPr>
              <a:t>CONTACT</a:t>
            </a:r>
            <a:endParaRPr lang="fr-FR" sz="2000" dirty="0">
              <a:solidFill>
                <a:schemeClr val="bg1"/>
              </a:solidFill>
              <a:latin typeface="Century Gothic" panose="020B0502020202020204" pitchFamily="34" charset="0"/>
            </a:endParaRPr>
          </a:p>
          <a:p>
            <a:pPr algn="ctr"/>
            <a:r>
              <a:rPr lang="fr-FR" sz="3600" b="1" dirty="0">
                <a:solidFill>
                  <a:schemeClr val="bg1"/>
                </a:solidFill>
                <a:latin typeface="Century Gothic" panose="020B0502020202020204" pitchFamily="34" charset="0"/>
              </a:rPr>
              <a:t>CER CONTOISE</a:t>
            </a:r>
          </a:p>
          <a:p>
            <a:pPr algn="ctr"/>
            <a:r>
              <a:rPr lang="fr-FR" dirty="0">
                <a:solidFill>
                  <a:schemeClr val="bg1"/>
                </a:solidFill>
                <a:latin typeface="Century Gothic" panose="020B0502020202020204" pitchFamily="34" charset="0"/>
              </a:rPr>
              <a:t>7 Rue Marius </a:t>
            </a:r>
            <a:r>
              <a:rPr lang="fr-FR" dirty="0" err="1">
                <a:solidFill>
                  <a:schemeClr val="bg1"/>
                </a:solidFill>
                <a:latin typeface="Century Gothic" panose="020B0502020202020204" pitchFamily="34" charset="0"/>
              </a:rPr>
              <a:t>Pencenat</a:t>
            </a:r>
            <a:endParaRPr lang="fr-FR" dirty="0">
              <a:solidFill>
                <a:schemeClr val="bg1"/>
              </a:solidFill>
              <a:latin typeface="Century Gothic" panose="020B0502020202020204" pitchFamily="34" charset="0"/>
            </a:endParaRPr>
          </a:p>
          <a:p>
            <a:pPr algn="ctr"/>
            <a:r>
              <a:rPr lang="fr-FR" dirty="0">
                <a:solidFill>
                  <a:schemeClr val="bg1"/>
                </a:solidFill>
                <a:latin typeface="Century Gothic" panose="020B0502020202020204" pitchFamily="34" charset="0"/>
              </a:rPr>
              <a:t>06390 CONTES</a:t>
            </a:r>
          </a:p>
          <a:p>
            <a:pPr algn="ctr"/>
            <a:r>
              <a:rPr lang="fr-FR" dirty="0">
                <a:solidFill>
                  <a:schemeClr val="bg1"/>
                </a:solidFill>
                <a:latin typeface="Century Gothic" panose="020B0502020202020204" pitchFamily="34" charset="0"/>
              </a:rPr>
              <a:t>mail : cercontoise@gmail.com</a:t>
            </a:r>
          </a:p>
          <a:p>
            <a:pPr algn="ctr"/>
            <a:r>
              <a:rPr lang="fr-FR" dirty="0">
                <a:solidFill>
                  <a:schemeClr val="bg1"/>
                </a:solidFill>
                <a:latin typeface="Century Gothic" panose="020B0502020202020204" pitchFamily="34" charset="0"/>
              </a:rPr>
              <a:t>Téléphone : 04 89 98 79 57</a:t>
            </a:r>
          </a:p>
          <a:p>
            <a:pPr algn="ctr"/>
            <a:endParaRPr lang="fr-FR" dirty="0">
              <a:solidFill>
                <a:schemeClr val="bg1"/>
              </a:solidFill>
              <a:latin typeface="Century Gothic" panose="020B0502020202020204" pitchFamily="34" charset="0"/>
            </a:endParaRPr>
          </a:p>
          <a:p>
            <a:pPr algn="ctr"/>
            <a:r>
              <a:rPr lang="fr-FR" sz="1500" dirty="0">
                <a:solidFill>
                  <a:schemeClr val="bg1"/>
                </a:solidFill>
              </a:rPr>
              <a:t>Numéro de déclaration d'activité 93060804706</a:t>
            </a:r>
          </a:p>
          <a:p>
            <a:pPr algn="ctr"/>
            <a:r>
              <a:rPr lang="fr-FR" sz="1500" dirty="0">
                <a:solidFill>
                  <a:schemeClr val="bg1"/>
                </a:solidFill>
              </a:rPr>
              <a:t>Siret 50242300700025</a:t>
            </a:r>
          </a:p>
          <a:p>
            <a:pPr algn="ctr"/>
            <a:r>
              <a:rPr lang="fr-FR" sz="1500" dirty="0">
                <a:solidFill>
                  <a:schemeClr val="bg1"/>
                </a:solidFill>
              </a:rPr>
              <a:t>N° TVA intracommunautaire </a:t>
            </a:r>
            <a:r>
              <a:rPr lang="fr-FR" sz="1300" dirty="0">
                <a:solidFill>
                  <a:schemeClr val="bg1"/>
                </a:solidFill>
              </a:rPr>
              <a:t>FR01502423007</a:t>
            </a:r>
            <a:endParaRPr lang="fr-FR" sz="1300" dirty="0">
              <a:solidFill>
                <a:schemeClr val="bg1"/>
              </a:solidFill>
              <a:latin typeface="Century Gothic" panose="020B0502020202020204" pitchFamily="34" charset="0"/>
            </a:endParaRPr>
          </a:p>
          <a:p>
            <a:pPr algn="ctr"/>
            <a:endParaRPr lang="fr-FR" dirty="0">
              <a:solidFill>
                <a:schemeClr val="bg1"/>
              </a:solidFill>
              <a:latin typeface="Century Gothic" panose="020B0502020202020204" pitchFamily="34" charset="0"/>
            </a:endParaRPr>
          </a:p>
        </p:txBody>
      </p:sp>
      <p:cxnSp>
        <p:nvCxnSpPr>
          <p:cNvPr id="3" name="Connecteur droit 2"/>
          <p:cNvCxnSpPr/>
          <p:nvPr/>
        </p:nvCxnSpPr>
        <p:spPr>
          <a:xfrm flipV="1">
            <a:off x="1743075" y="310249"/>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838325" y="3919574"/>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362371" y="6302773"/>
            <a:ext cx="3658151" cy="319190"/>
          </a:xfrm>
          <a:prstGeom prst="rect">
            <a:avLst/>
          </a:prstGeom>
          <a:noFill/>
          <a:ln w="6350">
            <a:solidFill>
              <a:schemeClr val="bg1"/>
            </a:solidFill>
          </a:ln>
        </p:spPr>
        <p:txBody>
          <a:bodyPr wrap="square" rtlCol="0">
            <a:spAutoFit/>
          </a:bodyPr>
          <a:lstStyle/>
          <a:p>
            <a:r>
              <a:rPr lang="fr-FR" sz="1400" dirty="0">
                <a:solidFill>
                  <a:schemeClr val="bg1"/>
                </a:solidFill>
                <a:latin typeface="Century Gothic" panose="020B0502020202020204" pitchFamily="34" charset="0"/>
              </a:rPr>
              <a:t>N° D’AGRÉMENT : E1300600050</a:t>
            </a:r>
          </a:p>
        </p:txBody>
      </p:sp>
      <p:graphicFrame>
        <p:nvGraphicFramePr>
          <p:cNvPr id="2" name="Tableau 9">
            <a:extLst>
              <a:ext uri="{FF2B5EF4-FFF2-40B4-BE49-F238E27FC236}">
                <a16:creationId xmlns:a16="http://schemas.microsoft.com/office/drawing/2014/main" id="{9073FA1A-C470-C841-101D-39BE65B7220B}"/>
              </a:ext>
            </a:extLst>
          </p:cNvPr>
          <p:cNvGraphicFramePr>
            <a:graphicFrameLocks noGrp="1"/>
          </p:cNvGraphicFramePr>
          <p:nvPr>
            <p:extLst>
              <p:ext uri="{D42A27DB-BD31-4B8C-83A1-F6EECF244321}">
                <p14:modId xmlns:p14="http://schemas.microsoft.com/office/powerpoint/2010/main" val="3207211032"/>
              </p:ext>
            </p:extLst>
          </p:nvPr>
        </p:nvGraphicFramePr>
        <p:xfrm>
          <a:off x="362371" y="4526681"/>
          <a:ext cx="3885746" cy="1589160"/>
        </p:xfrm>
        <a:graphic>
          <a:graphicData uri="http://schemas.openxmlformats.org/drawingml/2006/table">
            <a:tbl>
              <a:tblPr firstRow="1" bandRow="1">
                <a:tableStyleId>{5C22544A-7EE6-4342-B048-85BDC9FD1C3A}</a:tableStyleId>
              </a:tblPr>
              <a:tblGrid>
                <a:gridCol w="1528939">
                  <a:extLst>
                    <a:ext uri="{9D8B030D-6E8A-4147-A177-3AD203B41FA5}">
                      <a16:colId xmlns:a16="http://schemas.microsoft.com/office/drawing/2014/main" val="2003626114"/>
                    </a:ext>
                  </a:extLst>
                </a:gridCol>
                <a:gridCol w="1086034">
                  <a:extLst>
                    <a:ext uri="{9D8B030D-6E8A-4147-A177-3AD203B41FA5}">
                      <a16:colId xmlns:a16="http://schemas.microsoft.com/office/drawing/2014/main" val="2235635445"/>
                    </a:ext>
                  </a:extLst>
                </a:gridCol>
                <a:gridCol w="1270773">
                  <a:extLst>
                    <a:ext uri="{9D8B030D-6E8A-4147-A177-3AD203B41FA5}">
                      <a16:colId xmlns:a16="http://schemas.microsoft.com/office/drawing/2014/main" val="914012632"/>
                    </a:ext>
                  </a:extLst>
                </a:gridCol>
              </a:tblGrid>
              <a:tr h="121920">
                <a:tc>
                  <a:txBody>
                    <a:bodyPr/>
                    <a:lstStyle/>
                    <a:p>
                      <a:r>
                        <a:rPr lang="fr-FR" sz="1000" b="0" dirty="0"/>
                        <a:t>LUNDI</a:t>
                      </a:r>
                    </a:p>
                  </a:txBody>
                  <a:tcPr>
                    <a:lnB w="38100" cmpd="sng">
                      <a:noFill/>
                    </a:lnB>
                    <a:solidFill>
                      <a:srgbClr val="D0363B"/>
                    </a:solidFill>
                  </a:tcPr>
                </a:tc>
                <a:tc>
                  <a:txBody>
                    <a:bodyPr/>
                    <a:lstStyle/>
                    <a:p>
                      <a:pPr algn="ctr"/>
                      <a:r>
                        <a:rPr lang="fr-FR" sz="1000" b="0" dirty="0">
                          <a:solidFill>
                            <a:schemeClr val="bg1"/>
                          </a:solidFill>
                        </a:rPr>
                        <a:t>FERMÉ</a:t>
                      </a:r>
                    </a:p>
                  </a:txBody>
                  <a:tcPr>
                    <a:lnB w="38100" cmpd="sng">
                      <a:noFill/>
                    </a:lnB>
                    <a:solidFill>
                      <a:srgbClr val="D0363B"/>
                    </a:solidFill>
                  </a:tcPr>
                </a:tc>
                <a:tc>
                  <a:txBody>
                    <a:bodyPr/>
                    <a:lstStyle/>
                    <a:p>
                      <a:pPr algn="ctr"/>
                      <a:r>
                        <a:rPr lang="fr-FR" sz="1000" b="0" dirty="0">
                          <a:solidFill>
                            <a:schemeClr val="bg1"/>
                          </a:solidFill>
                        </a:rPr>
                        <a:t>FERMÉ</a:t>
                      </a:r>
                    </a:p>
                  </a:txBody>
                  <a:tcPr>
                    <a:lnB w="38100" cmpd="sng">
                      <a:noFill/>
                    </a:lnB>
                    <a:solidFill>
                      <a:srgbClr val="D0363B"/>
                    </a:solidFill>
                  </a:tcPr>
                </a:tc>
                <a:extLst>
                  <a:ext uri="{0D108BD9-81ED-4DB2-BD59-A6C34878D82A}">
                    <a16:rowId xmlns:a16="http://schemas.microsoft.com/office/drawing/2014/main" val="2178916310"/>
                  </a:ext>
                </a:extLst>
              </a:tr>
              <a:tr h="227339">
                <a:tc>
                  <a:txBody>
                    <a:bodyPr/>
                    <a:lstStyle/>
                    <a:p>
                      <a:r>
                        <a:rPr lang="fr-FR" sz="1000" dirty="0">
                          <a:solidFill>
                            <a:schemeClr val="bg1"/>
                          </a:solidFill>
                        </a:rPr>
                        <a:t>MARDI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FERMÉ</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tc>
                  <a:txBody>
                    <a:bodyPr/>
                    <a:lstStyle/>
                    <a:p>
                      <a:pPr algn="ctr"/>
                      <a:r>
                        <a:rPr lang="fr-FR" sz="1000" b="0" dirty="0">
                          <a:solidFill>
                            <a:schemeClr val="bg1"/>
                          </a:solidFill>
                        </a:rPr>
                        <a:t>14H-19H</a:t>
                      </a:r>
                    </a:p>
                  </a:txBody>
                  <a:tcPr>
                    <a:lnT w="12700" cmpd="sng">
                      <a:noFill/>
                    </a:lnT>
                    <a:lnB w="12700" cmpd="sng">
                      <a:noFill/>
                    </a:lnB>
                    <a:solidFill>
                      <a:srgbClr val="D0363B"/>
                    </a:solidFill>
                  </a:tcPr>
                </a:tc>
                <a:extLst>
                  <a:ext uri="{0D108BD9-81ED-4DB2-BD59-A6C34878D82A}">
                    <a16:rowId xmlns:a16="http://schemas.microsoft.com/office/drawing/2014/main" val="4018423490"/>
                  </a:ext>
                </a:extLst>
              </a:tr>
              <a:tr h="227339">
                <a:tc>
                  <a:txBody>
                    <a:bodyPr/>
                    <a:lstStyle/>
                    <a:p>
                      <a:r>
                        <a:rPr lang="fr-FR" sz="1000" dirty="0">
                          <a:solidFill>
                            <a:schemeClr val="bg1"/>
                          </a:solidFill>
                        </a:rPr>
                        <a:t>MERCREDI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FERMÉ</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14H-19H</a:t>
                      </a:r>
                    </a:p>
                  </a:txBody>
                  <a:tcPr>
                    <a:lnT w="12700" cmpd="sng">
                      <a:noFill/>
                    </a:lnT>
                    <a:lnB w="12700" cmpd="sng">
                      <a:noFill/>
                    </a:lnB>
                    <a:solidFill>
                      <a:srgbClr val="D0363B"/>
                    </a:solidFill>
                  </a:tcPr>
                </a:tc>
                <a:extLst>
                  <a:ext uri="{0D108BD9-81ED-4DB2-BD59-A6C34878D82A}">
                    <a16:rowId xmlns:a16="http://schemas.microsoft.com/office/drawing/2014/main" val="832997335"/>
                  </a:ext>
                </a:extLst>
              </a:tr>
              <a:tr h="245241">
                <a:tc>
                  <a:txBody>
                    <a:bodyPr/>
                    <a:lstStyle/>
                    <a:p>
                      <a:r>
                        <a:rPr lang="fr-FR" sz="1000" dirty="0">
                          <a:solidFill>
                            <a:schemeClr val="bg1"/>
                          </a:solidFill>
                        </a:rPr>
                        <a:t>JEUDI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FERMÉ</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a:ea typeface="+mn-ea"/>
                          <a:cs typeface="+mn-cs"/>
                        </a:rPr>
                        <a:t>14H-19H</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txBody>
                  <a:tcPr>
                    <a:lnT w="12700" cmpd="sng">
                      <a:noFill/>
                    </a:lnT>
                    <a:lnB w="12700" cmpd="sng">
                      <a:noFill/>
                    </a:lnB>
                    <a:solidFill>
                      <a:srgbClr val="D0363B"/>
                    </a:solidFill>
                  </a:tcPr>
                </a:tc>
                <a:extLst>
                  <a:ext uri="{0D108BD9-81ED-4DB2-BD59-A6C34878D82A}">
                    <a16:rowId xmlns:a16="http://schemas.microsoft.com/office/drawing/2014/main" val="2328201801"/>
                  </a:ext>
                </a:extLst>
              </a:tr>
              <a:tr h="227339">
                <a:tc>
                  <a:txBody>
                    <a:bodyPr/>
                    <a:lstStyle/>
                    <a:p>
                      <a:r>
                        <a:rPr lang="fr-FR" sz="1000" dirty="0">
                          <a:solidFill>
                            <a:schemeClr val="bg1"/>
                          </a:solidFill>
                        </a:rPr>
                        <a:t>VENDREDI</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FERMÉ</a:t>
                      </a:r>
                    </a:p>
                  </a:txBody>
                  <a:tcPr>
                    <a:lnT w="12700" cmpd="sng">
                      <a:noFill/>
                    </a:lnT>
                    <a:lnB w="12700" cmpd="sng">
                      <a:noFill/>
                    </a:lnB>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14H-19H</a:t>
                      </a:r>
                    </a:p>
                  </a:txBody>
                  <a:tcPr>
                    <a:lnT w="12700" cmpd="sng">
                      <a:noFill/>
                    </a:lnT>
                    <a:lnB w="12700" cmpd="sng">
                      <a:noFill/>
                    </a:lnB>
                    <a:solidFill>
                      <a:srgbClr val="D0363B"/>
                    </a:solidFill>
                  </a:tcPr>
                </a:tc>
                <a:extLst>
                  <a:ext uri="{0D108BD9-81ED-4DB2-BD59-A6C34878D82A}">
                    <a16:rowId xmlns:a16="http://schemas.microsoft.com/office/drawing/2014/main" val="1441807722"/>
                  </a:ext>
                </a:extLst>
              </a:tr>
              <a:tr h="368559">
                <a:tc>
                  <a:txBody>
                    <a:bodyPr/>
                    <a:lstStyle/>
                    <a:p>
                      <a:r>
                        <a:rPr lang="fr-FR" sz="1000" dirty="0">
                          <a:solidFill>
                            <a:schemeClr val="bg1"/>
                          </a:solidFill>
                        </a:rPr>
                        <a:t>SAMEDI</a:t>
                      </a:r>
                    </a:p>
                  </a:txBody>
                  <a:tcPr>
                    <a:lnT w="12700" cmpd="sng">
                      <a:noFill/>
                    </a:lnT>
                    <a:solidFill>
                      <a:srgbClr val="D0363B"/>
                    </a:solidFill>
                  </a:tcPr>
                </a:tc>
                <a:tc>
                  <a:txBody>
                    <a:bodyPr/>
                    <a:lstStyle/>
                    <a:p>
                      <a:pPr algn="ctr"/>
                      <a:r>
                        <a:rPr lang="fr-FR" sz="1000" b="0" dirty="0">
                          <a:solidFill>
                            <a:schemeClr val="bg1"/>
                          </a:solidFill>
                        </a:rPr>
                        <a:t>10H-12H</a:t>
                      </a:r>
                    </a:p>
                  </a:txBody>
                  <a:tcPr>
                    <a:lnT w="12700" cmpd="sng">
                      <a:noFill/>
                    </a:lnT>
                    <a:solidFill>
                      <a:srgbClr val="D036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FERMÉ</a:t>
                      </a:r>
                    </a:p>
                  </a:txBody>
                  <a:tcPr>
                    <a:lnT w="12700" cmpd="sng">
                      <a:noFill/>
                    </a:lnT>
                    <a:solidFill>
                      <a:srgbClr val="D0363B"/>
                    </a:solidFill>
                  </a:tcPr>
                </a:tc>
                <a:extLst>
                  <a:ext uri="{0D108BD9-81ED-4DB2-BD59-A6C34878D82A}">
                    <a16:rowId xmlns:a16="http://schemas.microsoft.com/office/drawing/2014/main" val="3762403367"/>
                  </a:ext>
                </a:extLst>
              </a:tr>
            </a:tbl>
          </a:graphicData>
        </a:graphic>
      </p:graphicFrame>
      <p:graphicFrame>
        <p:nvGraphicFramePr>
          <p:cNvPr id="11" name="Tableau 10">
            <a:extLst>
              <a:ext uri="{FF2B5EF4-FFF2-40B4-BE49-F238E27FC236}">
                <a16:creationId xmlns:a16="http://schemas.microsoft.com/office/drawing/2014/main" id="{DEFF6351-2989-37A2-D5E2-7315B58AF1E9}"/>
              </a:ext>
            </a:extLst>
          </p:cNvPr>
          <p:cNvGraphicFramePr>
            <a:graphicFrameLocks noGrp="1"/>
          </p:cNvGraphicFramePr>
          <p:nvPr/>
        </p:nvGraphicFramePr>
        <p:xfrm>
          <a:off x="469783" y="6518246"/>
          <a:ext cx="4462944" cy="365760"/>
        </p:xfrm>
        <a:graphic>
          <a:graphicData uri="http://schemas.openxmlformats.org/drawingml/2006/table">
            <a:tbl>
              <a:tblPr/>
              <a:tblGrid>
                <a:gridCol w="4462944">
                  <a:extLst>
                    <a:ext uri="{9D8B030D-6E8A-4147-A177-3AD203B41FA5}">
                      <a16:colId xmlns:a16="http://schemas.microsoft.com/office/drawing/2014/main" val="4258638352"/>
                    </a:ext>
                  </a:extLst>
                </a:gridCol>
              </a:tblGrid>
              <a:tr h="0">
                <a:tc>
                  <a:txBody>
                    <a:bodyPr/>
                    <a:lstStyle/>
                    <a:p>
                      <a:endParaRPr lang="fr-FR" dirty="0"/>
                    </a:p>
                  </a:txBody>
                  <a:tcPr>
                    <a:lnL>
                      <a:noFill/>
                    </a:lnL>
                    <a:lnR>
                      <a:noFill/>
                    </a:lnR>
                    <a:lnT>
                      <a:noFill/>
                    </a:lnT>
                    <a:lnB>
                      <a:noFill/>
                    </a:lnB>
                  </a:tcPr>
                </a:tc>
                <a:extLst>
                  <a:ext uri="{0D108BD9-81ED-4DB2-BD59-A6C34878D82A}">
                    <a16:rowId xmlns:a16="http://schemas.microsoft.com/office/drawing/2014/main" val="2726021550"/>
                  </a:ext>
                </a:extLst>
              </a:tr>
            </a:tbl>
          </a:graphicData>
        </a:graphic>
      </p:graphicFrame>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u="sng">
                <a:latin typeface="Century Gothic" panose="020B0502020202020204" pitchFamily="34" charset="0"/>
              </a:rPr>
              <a:t>CER RÉSEAU</a:t>
            </a:r>
            <a:endParaRPr 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362" y="455791"/>
            <a:ext cx="8677275" cy="995915"/>
          </a:xfrm>
        </p:spPr>
        <p:txBody>
          <a:bodyPr>
            <a:noAutofit/>
          </a:bodyPr>
          <a:lstStyle/>
          <a:p>
            <a:r>
              <a:rPr lang="fr-FR" sz="3600" u="sng" dirty="0">
                <a:latin typeface="Century Gothic" panose="020B0502020202020204" pitchFamily="34" charset="0"/>
              </a:rPr>
              <a:t>Nos FORMATIONS</a:t>
            </a: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2" r="285"/>
          <a:stretch/>
        </p:blipFill>
        <p:spPr>
          <a:xfrm>
            <a:off x="1522308" y="1540424"/>
            <a:ext cx="2897878" cy="2155009"/>
          </a:xfrm>
          <a:prstGeom prst="rect">
            <a:avLst/>
          </a:prstGeo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1" r="-11" b="22456"/>
          <a:stretch/>
        </p:blipFill>
        <p:spPr>
          <a:xfrm>
            <a:off x="4758105" y="1540424"/>
            <a:ext cx="2823874" cy="3403051"/>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1" r="433" b="44138"/>
          <a:stretch/>
        </p:blipFill>
        <p:spPr>
          <a:xfrm>
            <a:off x="1453728" y="3674092"/>
            <a:ext cx="2966457" cy="1240065"/>
          </a:xfrm>
          <a:prstGeom prst="rect">
            <a:avLst/>
          </a:prstGeom>
        </p:spPr>
      </p:pic>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1" t="77450" r="-11"/>
          <a:stretch/>
        </p:blipFill>
        <p:spPr>
          <a:xfrm>
            <a:off x="4758105" y="4914631"/>
            <a:ext cx="2823874" cy="989620"/>
          </a:xfrm>
          <a:prstGeom prst="rect">
            <a:avLst/>
          </a:prstGeom>
        </p:spPr>
      </p:pic>
    </p:spTree>
    <p:extLst>
      <p:ext uri="{BB962C8B-B14F-4D97-AF65-F5344CB8AC3E}">
        <p14:creationId xmlns:p14="http://schemas.microsoft.com/office/powerpoint/2010/main" val="312645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a:normAutofit fontScale="90000"/>
          </a:bodyPr>
          <a:lstStyle/>
          <a:p>
            <a:r>
              <a:rPr lang="fr-FR" u="sng" dirty="0">
                <a:latin typeface="Century Gothic" panose="020B0502020202020204" pitchFamily="34" charset="0"/>
              </a:rPr>
              <a:t>FORMATIONS PARTICULIERS</a:t>
            </a:r>
            <a:br>
              <a:rPr lang="fr-FR" u="sng" dirty="0">
                <a:latin typeface="Century Gothic" panose="020B0502020202020204" pitchFamily="34" charset="0"/>
              </a:rPr>
            </a:br>
            <a:endParaRPr lang="fr-FR" u="sng" dirty="0">
              <a:latin typeface="Century Gothic" panose="020B0502020202020204" pitchFamily="34" charset="0"/>
            </a:endParaRPr>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682" y="1664207"/>
            <a:ext cx="2767186" cy="2131051"/>
          </a:xfr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33277"/>
          <a:stretch/>
        </p:blipFill>
        <p:spPr>
          <a:xfrm>
            <a:off x="4664188" y="1664207"/>
            <a:ext cx="2820198" cy="142189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682" y="3884346"/>
            <a:ext cx="2820198" cy="2139094"/>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310" y="3884346"/>
            <a:ext cx="2820198" cy="2171693"/>
          </a:xfrm>
          <a:prstGeom prst="rect">
            <a:avLst/>
          </a:prstGeom>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65382"/>
          <a:stretch/>
        </p:blipFill>
        <p:spPr>
          <a:xfrm>
            <a:off x="4664188" y="3057525"/>
            <a:ext cx="2820198" cy="737732"/>
          </a:xfrm>
          <a:prstGeom prst="rect">
            <a:avLst/>
          </a:prstGeom>
        </p:spPr>
      </p:pic>
    </p:spTree>
    <p:extLst>
      <p:ext uri="{BB962C8B-B14F-4D97-AF65-F5344CB8AC3E}">
        <p14:creationId xmlns:p14="http://schemas.microsoft.com/office/powerpoint/2010/main" val="354744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a:normAutofit fontScale="90000"/>
          </a:bodyPr>
          <a:lstStyle/>
          <a:p>
            <a:r>
              <a:rPr lang="fr-FR" u="sng" dirty="0">
                <a:latin typeface="Century Gothic" panose="020B0502020202020204" pitchFamily="34" charset="0"/>
              </a:rPr>
              <a:t>FORMATIONS PARTICULIERS</a:t>
            </a:r>
            <a:br>
              <a:rPr lang="fr-FR" u="sng" dirty="0">
                <a:latin typeface="Century Gothic" panose="020B0502020202020204" pitchFamily="34" charset="0"/>
              </a:rPr>
            </a:br>
            <a:endParaRPr lang="fr-FR" u="sng" dirty="0">
              <a:latin typeface="Century Gothic" panose="020B0502020202020204" pitchFamily="34" charset="0"/>
            </a:endParaRPr>
          </a:p>
        </p:txBody>
      </p:sp>
      <p:pic>
        <p:nvPicPr>
          <p:cNvPr id="10" name="Image 9"/>
          <p:cNvPicPr>
            <a:picLocks noChangeAspect="1"/>
          </p:cNvPicPr>
          <p:nvPr/>
        </p:nvPicPr>
        <p:blipFill rotWithShape="1">
          <a:blip r:embed="rId2">
            <a:extLst>
              <a:ext uri="{28A0092B-C50C-407E-A947-70E740481C1C}">
                <a14:useLocalDpi xmlns:a14="http://schemas.microsoft.com/office/drawing/2010/main" val="0"/>
              </a:ext>
            </a:extLst>
          </a:blip>
          <a:srcRect l="66653"/>
          <a:stretch/>
        </p:blipFill>
        <p:spPr>
          <a:xfrm>
            <a:off x="1812021" y="1838379"/>
            <a:ext cx="5352177" cy="3290796"/>
          </a:xfrm>
          <a:prstGeom prst="rect">
            <a:avLst/>
          </a:prstGeom>
        </p:spPr>
      </p:pic>
    </p:spTree>
    <p:extLst>
      <p:ext uri="{BB962C8B-B14F-4D97-AF65-F5344CB8AC3E}">
        <p14:creationId xmlns:p14="http://schemas.microsoft.com/office/powerpoint/2010/main" val="156314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0" i="0" u="sng" strike="noStrike" kern="1200" cap="all" spc="0" normalizeH="0" baseline="0" noProof="0" dirty="0">
                <a:ln>
                  <a:noFill/>
                </a:ln>
                <a:solidFill>
                  <a:srgbClr val="D0363B"/>
                </a:solidFill>
                <a:effectLst/>
                <a:uLnTx/>
                <a:uFillTx/>
                <a:latin typeface="Century Gothic" panose="020B0502020202020204" pitchFamily="34" charset="0"/>
              </a:rPr>
              <a:t>NOTRE ÉQUIPE</a:t>
            </a: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410583"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0391" y="1999805"/>
            <a:ext cx="1620446" cy="449439"/>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800" dirty="0">
              <a:solidFill>
                <a:prstClr val="black"/>
              </a:solidFill>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800" dirty="0">
              <a:solidFill>
                <a:prstClr val="black"/>
              </a:solidFill>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Arnaud Gass</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Evelyne GASS</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2069208" y="2214517"/>
            <a:ext cx="463406" cy="578588"/>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570239" y="2280121"/>
            <a:ext cx="522768" cy="561990"/>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6570604" y="4862361"/>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fr-FR" sz="2400" b="0" i="0" u="none" strike="noStrike" kern="1200" cap="none" spc="0" normalizeH="0" baseline="0" noProof="0" dirty="0">
                <a:ln>
                  <a:noFill/>
                </a:ln>
                <a:solidFill>
                  <a:prstClr val="white"/>
                </a:solidFill>
                <a:effectLst/>
                <a:uLnTx/>
                <a:uFillTx/>
                <a:latin typeface="Century Gothic" panose="020B0502020202020204" pitchFamily="34" charset="0"/>
              </a:rPr>
              <a:t>#</a:t>
            </a:r>
            <a:r>
              <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rPr>
              <a:t>  ENJOY</a:t>
            </a:r>
          </a:p>
          <a:p>
            <a:pPr marL="0" marR="0" lvl="0" indent="0" algn="r" defTabSz="457200" rtl="0" eaLnBrk="1" fontAlgn="auto" latinLnBrk="0" hangingPunct="1">
              <a:lnSpc>
                <a:spcPct val="100000"/>
              </a:lnSpc>
              <a:spcBef>
                <a:spcPts val="0"/>
              </a:spcBef>
              <a:spcAft>
                <a:spcPts val="0"/>
              </a:spcAft>
              <a:buClrTx/>
              <a:buSzTx/>
              <a:buFontTx/>
              <a:buNone/>
              <a:tabLst/>
              <a:defRPr/>
            </a:pPr>
            <a:r>
              <a:rPr lang="fr-FR" sz="1600" dirty="0">
                <a:solidFill>
                  <a:prstClr val="white"/>
                </a:solidFill>
                <a:latin typeface="Century Gothic" panose="020B0502020202020204" pitchFamily="34" charset="0"/>
              </a:rPr>
              <a:t>DRIVING</a:t>
            </a:r>
            <a:br>
              <a:rPr lang="fr-FR" sz="1600" dirty="0">
                <a:solidFill>
                  <a:prstClr val="white"/>
                </a:solidFill>
                <a:latin typeface="Century Gothic" panose="020B0502020202020204" pitchFamily="34" charset="0"/>
              </a:rPr>
            </a:br>
            <a:r>
              <a:rPr lang="fr-FR" sz="900" dirty="0">
                <a:solidFill>
                  <a:prstClr val="white"/>
                </a:solidFill>
                <a:latin typeface="Century Gothic" panose="020B0502020202020204" pitchFamily="34" charset="0"/>
              </a:rPr>
              <a:t>le plaisir de conduire</a:t>
            </a:r>
            <a:endPar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042455">
            <a:off x="6814325" y="5657793"/>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rtlCol="0">
            <a:spAutoFit/>
          </a:bodyPr>
          <a:lstStyle/>
          <a:p>
            <a:r>
              <a:rPr lang="fr-FR" sz="900" dirty="0">
                <a:latin typeface="Century Gothic" panose="020B0502020202020204" pitchFamily="34" charset="0"/>
              </a:rPr>
              <a:t>CRITÈRE 4.1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99843" y="2832420"/>
            <a:ext cx="326829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09975" y="3155787"/>
            <a:ext cx="1685497" cy="513030"/>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Arnaud GASS</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5500956" y="1599252"/>
            <a:ext cx="299741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7187168" y="2940776"/>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Jean NASUTI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Permis 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Et A</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Autorisation d’enseigner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A0200602700</a:t>
            </a:r>
          </a:p>
        </p:txBody>
      </p:sp>
      <p:sp>
        <p:nvSpPr>
          <p:cNvPr id="53" name="Rectangle 52">
            <a:extLst>
              <a:ext uri="{FF2B5EF4-FFF2-40B4-BE49-F238E27FC236}">
                <a16:creationId xmlns:a16="http://schemas.microsoft.com/office/drawing/2014/main" id="{BC31B619-DA26-40F1-8657-10CEFCED928F}"/>
              </a:ext>
            </a:extLst>
          </p:cNvPr>
          <p:cNvSpPr/>
          <p:nvPr/>
        </p:nvSpPr>
        <p:spPr>
          <a:xfrm>
            <a:off x="2073170" y="3342116"/>
            <a:ext cx="463406" cy="555752"/>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073170" y="3356083"/>
            <a:ext cx="522767" cy="579712"/>
          </a:xfrm>
          <a:prstGeom prst="rect">
            <a:avLst/>
          </a:prstGeom>
        </p:spPr>
      </p:pic>
      <p:pic>
        <p:nvPicPr>
          <p:cNvPr id="55" name="Image 54">
            <a:extLst>
              <a:ext uri="{FF2B5EF4-FFF2-40B4-BE49-F238E27FC236}">
                <a16:creationId xmlns:a16="http://schemas.microsoft.com/office/drawing/2014/main" id="{DABA743F-5EA3-46EF-9D31-901852F1BC5C}"/>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836532" y="3486590"/>
            <a:ext cx="626953" cy="682727"/>
          </a:xfrm>
          <a:prstGeom prst="rect">
            <a:avLst/>
          </a:prstGeom>
        </p:spPr>
      </p:pic>
      <p:sp>
        <p:nvSpPr>
          <p:cNvPr id="56" name="Rectangle : coins arrondis 55">
            <a:extLst>
              <a:ext uri="{FF2B5EF4-FFF2-40B4-BE49-F238E27FC236}">
                <a16:creationId xmlns:a16="http://schemas.microsoft.com/office/drawing/2014/main" id="{B833C588-805B-4BB5-A08C-736E1C4B8AAC}"/>
              </a:ext>
            </a:extLst>
          </p:cNvPr>
          <p:cNvSpPr/>
          <p:nvPr/>
        </p:nvSpPr>
        <p:spPr>
          <a:xfrm>
            <a:off x="5013622" y="2938161"/>
            <a:ext cx="1685497"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Arnaud GASS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Permis B</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Et 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A</a:t>
            </a:r>
            <a:r>
              <a:rPr lang="fr-FR" sz="800" dirty="0" err="1">
                <a:solidFill>
                  <a:prstClr val="black"/>
                </a:solidFill>
                <a:latin typeface="Century Gothic" panose="020B0502020202020204" pitchFamily="34" charset="0"/>
              </a:rPr>
              <a:t>utorisation</a:t>
            </a:r>
            <a:r>
              <a:rPr lang="fr-FR" sz="800" dirty="0">
                <a:solidFill>
                  <a:prstClr val="black"/>
                </a:solidFill>
                <a:latin typeface="Century Gothic" panose="020B0502020202020204" pitchFamily="34" charset="0"/>
              </a:rPr>
              <a:t> d’enseigner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A0200603890</a:t>
            </a:r>
          </a:p>
        </p:txBody>
      </p:sp>
      <p:pic>
        <p:nvPicPr>
          <p:cNvPr id="62" name="Image 61">
            <a:extLst>
              <a:ext uri="{FF2B5EF4-FFF2-40B4-BE49-F238E27FC236}">
                <a16:creationId xmlns:a16="http://schemas.microsoft.com/office/drawing/2014/main" id="{00C5B2C2-1040-4F5E-9F86-F0DAF71FE5A4}"/>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712986" y="3483869"/>
            <a:ext cx="601101" cy="654575"/>
          </a:xfrm>
          <a:prstGeom prst="rect">
            <a:avLst/>
          </a:prstGeom>
        </p:spPr>
      </p:pic>
      <p:sp>
        <p:nvSpPr>
          <p:cNvPr id="6" name="ZoneTexte 5">
            <a:extLst>
              <a:ext uri="{FF2B5EF4-FFF2-40B4-BE49-F238E27FC236}">
                <a16:creationId xmlns:a16="http://schemas.microsoft.com/office/drawing/2014/main" id="{D00A94AE-CA79-AF69-BAB5-9C5F03556CAC}"/>
              </a:ext>
            </a:extLst>
          </p:cNvPr>
          <p:cNvSpPr txBox="1"/>
          <p:nvPr/>
        </p:nvSpPr>
        <p:spPr>
          <a:xfrm>
            <a:off x="499843" y="3983532"/>
            <a:ext cx="2914916" cy="307777"/>
          </a:xfrm>
          <a:prstGeom prst="rect">
            <a:avLst/>
          </a:prstGeom>
          <a:noFill/>
        </p:spPr>
        <p:txBody>
          <a:bodyPr wrap="square" rtlCol="0">
            <a:spAutoFit/>
          </a:bodyPr>
          <a:lstStyle/>
          <a:p>
            <a:r>
              <a:rPr lang="fr-FR" sz="1400" dirty="0">
                <a:solidFill>
                  <a:srgbClr val="C00000"/>
                </a:solidFill>
              </a:rPr>
              <a:t>RÉFÉRENTE HANDICAP</a:t>
            </a:r>
          </a:p>
        </p:txBody>
      </p:sp>
      <p:sp>
        <p:nvSpPr>
          <p:cNvPr id="12" name="Rectangle : coins arrondis 11">
            <a:extLst>
              <a:ext uri="{FF2B5EF4-FFF2-40B4-BE49-F238E27FC236}">
                <a16:creationId xmlns:a16="http://schemas.microsoft.com/office/drawing/2014/main" id="{30A8F3B6-2F1F-D663-A195-E76F158FACE5}"/>
              </a:ext>
            </a:extLst>
          </p:cNvPr>
          <p:cNvSpPr/>
          <p:nvPr/>
        </p:nvSpPr>
        <p:spPr>
          <a:xfrm>
            <a:off x="635654" y="4318721"/>
            <a:ext cx="1620446" cy="449439"/>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800" dirty="0">
              <a:solidFill>
                <a:prstClr val="black"/>
              </a:solidFill>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800" dirty="0">
              <a:solidFill>
                <a:prstClr val="black"/>
              </a:solidFill>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Evelyne GASS</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13" name="Image 12">
            <a:extLst>
              <a:ext uri="{FF2B5EF4-FFF2-40B4-BE49-F238E27FC236}">
                <a16:creationId xmlns:a16="http://schemas.microsoft.com/office/drawing/2014/main" id="{B867DDFF-88F3-7AF9-8050-4076BE4D511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060586" y="4513050"/>
            <a:ext cx="496269" cy="533503"/>
          </a:xfrm>
          <a:prstGeom prst="rect">
            <a:avLst/>
          </a:prstGeom>
        </p:spPr>
      </p:pic>
      <p:sp>
        <p:nvSpPr>
          <p:cNvPr id="16" name="Rectangle 15">
            <a:extLst>
              <a:ext uri="{FF2B5EF4-FFF2-40B4-BE49-F238E27FC236}">
                <a16:creationId xmlns:a16="http://schemas.microsoft.com/office/drawing/2014/main" id="{A3CC4488-16A9-C6D0-76B2-47EF9B43B96F}"/>
              </a:ext>
            </a:extLst>
          </p:cNvPr>
          <p:cNvSpPr/>
          <p:nvPr/>
        </p:nvSpPr>
        <p:spPr>
          <a:xfrm>
            <a:off x="2060585" y="4485296"/>
            <a:ext cx="444290" cy="504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83E4F31B-BA02-D2A6-0FEE-4B4D84B08C2A}"/>
              </a:ext>
            </a:extLst>
          </p:cNvPr>
          <p:cNvSpPr/>
          <p:nvPr/>
        </p:nvSpPr>
        <p:spPr>
          <a:xfrm>
            <a:off x="649766" y="5390283"/>
            <a:ext cx="1750495" cy="449439"/>
          </a:xfrm>
          <a:prstGeom prst="roundRect">
            <a:avLst/>
          </a:prstGeom>
          <a:solidFill>
            <a:srgbClr val="F5F4EE"/>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000" dirty="0">
                <a:solidFill>
                  <a:schemeClr val="tx1"/>
                </a:solidFill>
              </a:rPr>
              <a:t>Arnaud Gass</a:t>
            </a:r>
          </a:p>
        </p:txBody>
      </p:sp>
      <p:sp>
        <p:nvSpPr>
          <p:cNvPr id="18" name="ZoneTexte 17">
            <a:extLst>
              <a:ext uri="{FF2B5EF4-FFF2-40B4-BE49-F238E27FC236}">
                <a16:creationId xmlns:a16="http://schemas.microsoft.com/office/drawing/2014/main" id="{DEC92A4C-818A-602F-8623-3370F960736A}"/>
              </a:ext>
            </a:extLst>
          </p:cNvPr>
          <p:cNvSpPr txBox="1"/>
          <p:nvPr/>
        </p:nvSpPr>
        <p:spPr>
          <a:xfrm>
            <a:off x="553169" y="5085376"/>
            <a:ext cx="2545531" cy="307777"/>
          </a:xfrm>
          <a:prstGeom prst="rect">
            <a:avLst/>
          </a:prstGeom>
          <a:noFill/>
        </p:spPr>
        <p:txBody>
          <a:bodyPr wrap="square" rtlCol="0">
            <a:spAutoFit/>
          </a:bodyPr>
          <a:lstStyle/>
          <a:p>
            <a:r>
              <a:rPr lang="fr-FR" sz="1400" dirty="0">
                <a:solidFill>
                  <a:srgbClr val="C00000"/>
                </a:solidFill>
              </a:rPr>
              <a:t>RÉFÉRENT ENTREPRISE</a:t>
            </a:r>
          </a:p>
        </p:txBody>
      </p:sp>
      <p:pic>
        <p:nvPicPr>
          <p:cNvPr id="19" name="Image 18">
            <a:extLst>
              <a:ext uri="{FF2B5EF4-FFF2-40B4-BE49-F238E27FC236}">
                <a16:creationId xmlns:a16="http://schemas.microsoft.com/office/drawing/2014/main" id="{DCB82181-56FF-5B4C-E643-7746CB61043F}"/>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034088" y="5567684"/>
            <a:ext cx="522767" cy="579712"/>
          </a:xfrm>
          <a:prstGeom prst="rect">
            <a:avLst/>
          </a:prstGeom>
        </p:spPr>
      </p:pic>
      <p:sp>
        <p:nvSpPr>
          <p:cNvPr id="20" name="Rectangle 19">
            <a:extLst>
              <a:ext uri="{FF2B5EF4-FFF2-40B4-BE49-F238E27FC236}">
                <a16:creationId xmlns:a16="http://schemas.microsoft.com/office/drawing/2014/main" id="{A6453B65-C5F2-D382-98EF-25BD1C100A7E}"/>
              </a:ext>
            </a:extLst>
          </p:cNvPr>
          <p:cNvSpPr/>
          <p:nvPr/>
        </p:nvSpPr>
        <p:spPr>
          <a:xfrm>
            <a:off x="2030370" y="5539929"/>
            <a:ext cx="510977" cy="579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4BBD9BAC-4FA2-5676-3A12-B7C93F45E3F9}"/>
              </a:ext>
            </a:extLst>
          </p:cNvPr>
          <p:cNvSpPr/>
          <p:nvPr/>
        </p:nvSpPr>
        <p:spPr>
          <a:xfrm>
            <a:off x="2635295" y="2221743"/>
            <a:ext cx="463405" cy="571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pic>
        <p:nvPicPr>
          <p:cNvPr id="26" name="Image 25">
            <a:extLst>
              <a:ext uri="{FF2B5EF4-FFF2-40B4-BE49-F238E27FC236}">
                <a16:creationId xmlns:a16="http://schemas.microsoft.com/office/drawing/2014/main" id="{02C32B0D-DA39-03A4-430B-941D3A18C3CE}"/>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009847" y="2258859"/>
            <a:ext cx="522767" cy="579712"/>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rtlCol="0">
            <a:spAutoFit/>
          </a:bodyPr>
          <a:lstStyle/>
          <a:p>
            <a:r>
              <a:rPr lang="fr-FR" sz="900" dirty="0">
                <a:latin typeface="Century Gothic" panose="020B0502020202020204" pitchFamily="34" charset="0"/>
              </a:rPr>
              <a:t>CRITÈRE 5.2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3200" b="1" u="sng" dirty="0">
                <a:solidFill>
                  <a:srgbClr val="D0363B"/>
                </a:solidFill>
                <a:latin typeface="Century Gothic" panose="020B0502020202020204" pitchFamily="34" charset="0"/>
              </a:rPr>
              <a:t>INFOS PRATIQUES</a:t>
            </a:r>
            <a:br>
              <a:rPr kumimoji="0" 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rtlCol="0">
            <a:spAutoFit/>
          </a:bodyPr>
          <a:lstStyle/>
          <a:p>
            <a:r>
              <a:rPr 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4529" y="2205211"/>
            <a:ext cx="623779" cy="752527"/>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3894300" y="2209211"/>
            <a:ext cx="1020886" cy="868932"/>
            <a:chOff x="4989016" y="2819665"/>
            <a:chExt cx="1020886" cy="868932"/>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4989016" y="3473153"/>
              <a:ext cx="1020886" cy="215444"/>
            </a:xfrm>
            <a:prstGeom prst="rect">
              <a:avLst/>
            </a:prstGeom>
            <a:noFill/>
          </p:spPr>
          <p:txBody>
            <a:bodyPr wrap="square" rtlCol="0">
              <a:spAutoFit/>
            </a:bodyPr>
            <a:lstStyle/>
            <a:p>
              <a:pPr algn="ctr"/>
              <a:r>
                <a:rPr lang="fr-FR" sz="800" dirty="0"/>
                <a:t>Formation 7h</a:t>
              </a:r>
              <a:endParaRPr lang="fr-FR" sz="800" b="1" dirty="0"/>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86605" y="3341018"/>
            <a:ext cx="7903319" cy="523220"/>
          </a:xfrm>
          <a:prstGeom prst="rect">
            <a:avLst/>
          </a:prstGeom>
          <a:noFill/>
        </p:spPr>
        <p:txBody>
          <a:bodyPr wrap="square" rtlCol="0">
            <a:spAutoFit/>
          </a:bodyPr>
          <a:lstStyle/>
          <a:p>
            <a:r>
              <a:rPr lang="fr-FR" sz="1400" dirty="0">
                <a:latin typeface="Century Gothic" panose="020B0502020202020204" pitchFamily="34" charset="0"/>
              </a:rPr>
              <a:t>Notre école de conduite dispose d’une </a:t>
            </a:r>
            <a:r>
              <a:rPr lang="fr-FR" sz="1400" b="1" dirty="0">
                <a:latin typeface="Century Gothic" panose="020B0502020202020204" pitchFamily="34" charset="0"/>
              </a:rPr>
              <a:t>piste</a:t>
            </a:r>
            <a:r>
              <a:rPr lang="fr-FR" sz="1400" dirty="0">
                <a:latin typeface="Century Gothic" panose="020B0502020202020204" pitchFamily="34" charset="0"/>
              </a:rPr>
              <a:t> située à </a:t>
            </a:r>
            <a:endParaRPr lang="fr-FR" sz="1400" dirty="0">
              <a:solidFill>
                <a:srgbClr val="D0363B"/>
              </a:solidFill>
              <a:latin typeface="Century Gothic" panose="020B0502020202020204" pitchFamily="34" charset="0"/>
            </a:endParaRPr>
          </a:p>
          <a:p>
            <a:r>
              <a:rPr lang="fr-FR" sz="1400" dirty="0">
                <a:latin typeface="Century Gothic" panose="020B0502020202020204" pitchFamily="34" charset="0"/>
              </a:rPr>
              <a:t>SAINT-LAURENT-DU-VAR chemin des Iscles</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rtlCol="0">
            <a:spAutoFit/>
          </a:bodyPr>
          <a:lstStyle/>
          <a:p>
            <a:r>
              <a:rPr lang="fr-FR" sz="1400" dirty="0">
                <a:latin typeface="Century Gothic" panose="020B0502020202020204" pitchFamily="34" charset="0"/>
              </a:rPr>
              <a:t>Elle se situe à</a:t>
            </a:r>
            <a:r>
              <a:rPr lang="fr-FR" sz="1400" dirty="0">
                <a:solidFill>
                  <a:srgbClr val="D0363B"/>
                </a:solidFill>
                <a:latin typeface="Century Gothic" panose="020B0502020202020204" pitchFamily="34" charset="0"/>
              </a:rPr>
              <a:t> </a:t>
            </a:r>
            <a:r>
              <a:rPr lang="fr-FR" sz="1400" dirty="0">
                <a:latin typeface="Century Gothic" panose="020B0502020202020204" pitchFamily="34" charset="0"/>
              </a:rPr>
              <a:t>28</a:t>
            </a:r>
            <a:r>
              <a:rPr lang="fr-FR" sz="1400" dirty="0">
                <a:solidFill>
                  <a:srgbClr val="D0363B"/>
                </a:solidFill>
                <a:latin typeface="Century Gothic" panose="020B0502020202020204" pitchFamily="34" charset="0"/>
              </a:rPr>
              <a:t> </a:t>
            </a:r>
            <a:r>
              <a:rPr lang="fr-FR" sz="1400" dirty="0">
                <a:solidFill>
                  <a:srgbClr val="3D3E44"/>
                </a:solidFill>
                <a:latin typeface="Century Gothic" panose="020B0502020202020204" pitchFamily="34" charset="0"/>
              </a:rPr>
              <a:t>k</a:t>
            </a:r>
            <a:r>
              <a:rPr lang="fr-FR" sz="1400" dirty="0">
                <a:latin typeface="Century Gothic" panose="020B0502020202020204" pitchFamily="34" charset="0"/>
              </a:rPr>
              <a:t>m (soit 35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738664"/>
          </a:xfrm>
          <a:prstGeom prst="rect">
            <a:avLst/>
          </a:prstGeom>
          <a:noFill/>
        </p:spPr>
        <p:txBody>
          <a:bodyPr wrap="square" rtlCol="0">
            <a:spAutoFit/>
          </a:bodyPr>
          <a:lstStyle/>
          <a:p>
            <a:r>
              <a:rPr lang="fr-FR" sz="1400" dirty="0">
                <a:latin typeface="Century Gothic" panose="020B0502020202020204" pitchFamily="34" charset="0"/>
              </a:rPr>
              <a:t>Le point de RDV se fait toujours à l’école de conduite (</a:t>
            </a:r>
            <a:r>
              <a:rPr lang="fr-FR" sz="1400" i="1" u="sng" dirty="0">
                <a:latin typeface="Century Gothic" panose="020B0502020202020204" pitchFamily="34" charset="0"/>
              </a:rPr>
              <a:t>temps de parcours non facturé</a:t>
            </a:r>
            <a:r>
              <a:rPr lang="fr-FR" sz="1400" dirty="0">
                <a:latin typeface="Century Gothic" panose="020B0502020202020204" pitchFamily="34" charset="0"/>
              </a:rPr>
              <a:t>)</a:t>
            </a:r>
            <a:br>
              <a:rPr lang="fr-FR" sz="1400" dirty="0">
                <a:latin typeface="Century Gothic" panose="020B0502020202020204" pitchFamily="34" charset="0"/>
              </a:rPr>
            </a:br>
            <a:endParaRPr 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87679" y="5233562"/>
            <a:ext cx="8168642" cy="738664"/>
          </a:xfrm>
          <a:prstGeom prst="rect">
            <a:avLst/>
          </a:prstGeom>
          <a:noFill/>
        </p:spPr>
        <p:txBody>
          <a:bodyPr wrap="square" rtlCol="0">
            <a:spAutoFit/>
          </a:bodyPr>
          <a:lstStyle/>
          <a:p>
            <a:r>
              <a:rPr lang="fr-FR" sz="1400" b="1" dirty="0">
                <a:latin typeface="Century Gothic" panose="020B0502020202020204" pitchFamily="34" charset="0"/>
              </a:rPr>
              <a:t>Engagé dans une démarche qualité</a:t>
            </a:r>
            <a:r>
              <a:rPr lang="fr-FR" sz="1400" dirty="0">
                <a:latin typeface="Century Gothic" panose="020B0502020202020204" pitchFamily="34" charset="0"/>
              </a:rPr>
              <a:t>, le </a:t>
            </a:r>
            <a:r>
              <a:rPr lang="fr-FR" sz="1400" b="1" dirty="0">
                <a:latin typeface="Century Gothic" panose="020B0502020202020204" pitchFamily="34" charset="0"/>
              </a:rPr>
              <a:t>CER CONTOISE </a:t>
            </a:r>
            <a:r>
              <a:rPr lang="fr-FR" sz="1400" dirty="0">
                <a:latin typeface="Century Gothic" panose="020B0502020202020204" pitchFamily="34" charset="0"/>
              </a:rPr>
              <a:t>met à votre disposition un enseignant expert pour un groupe de 3 élèves maximum lors des </a:t>
            </a:r>
            <a:r>
              <a:rPr lang="fr-FR" sz="1400" b="1" dirty="0">
                <a:latin typeface="Century Gothic" panose="020B0502020202020204" pitchFamily="34" charset="0"/>
              </a:rPr>
              <a:t>cours de maniabilité sur plateau</a:t>
            </a:r>
            <a:r>
              <a:rPr lang="fr-FR" sz="1400" dirty="0">
                <a:latin typeface="Century Gothic" panose="020B0502020202020204" pitchFamily="34" charset="0"/>
              </a:rPr>
              <a:t>, et un groupe 3 élèves maximum lors des</a:t>
            </a:r>
            <a:r>
              <a:rPr lang="fr-FR" sz="1400" b="1" dirty="0">
                <a:latin typeface="Century Gothic" panose="020B0502020202020204" pitchFamily="34" charset="0"/>
              </a:rPr>
              <a:t> cours de circulation</a:t>
            </a:r>
            <a:r>
              <a:rPr 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 LA FORMATION</a:t>
            </a:r>
            <a:b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0162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0618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a:t>
            </a:r>
            <a:r>
              <a:rPr kumimoji="0" 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rtlCol="0">
            <a:spAutoFit/>
          </a:bodyPr>
          <a:lstStyle/>
          <a:p>
            <a:r>
              <a:rPr 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12981</TotalTime>
  <Words>4061</Words>
  <Application>Microsoft Office PowerPoint</Application>
  <PresentationFormat>Affichage à l'écran (4:3)</PresentationFormat>
  <Paragraphs>484</Paragraphs>
  <Slides>29</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Wingdings</vt:lpstr>
      <vt:lpstr>SimSun</vt:lpstr>
      <vt:lpstr>Calibri</vt:lpstr>
      <vt:lpstr>Arial</vt:lpstr>
      <vt:lpstr>Century Gothic</vt:lpstr>
      <vt:lpstr>Montserrat</vt:lpstr>
      <vt:lpstr>Conception personnalisée</vt:lpstr>
      <vt:lpstr>Présentation PowerPoint</vt:lpstr>
      <vt:lpstr>CER RÉSEAU</vt:lpstr>
      <vt:lpstr>Présentation PowerPoint</vt:lpstr>
      <vt:lpstr>Nos FORMATIONS</vt:lpstr>
      <vt:lpstr>FORMATIONS PARTICULIERS </vt:lpstr>
      <vt:lpstr>FORMATIONS PARTICULIERS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vt:lpstr>
      <vt:lpstr>Présentation PowerPoint</vt:lpstr>
      <vt:lpstr>Présentation PowerPoint</vt:lpstr>
      <vt:lpstr>Modalité de prise en compte du handicap</vt:lpstr>
      <vt:lpstr>Présentation PowerPoint</vt:lpstr>
      <vt:lpstr>Présentation PowerPoint</vt:lpstr>
      <vt:lpstr>Présentation PowerPoint</vt:lpstr>
      <vt:lpstr>Présentation PowerPoint</vt:lpstr>
      <vt:lpstr>Présentation PowerPoint</vt:lpstr>
      <vt:lpstr>TRAITEMENT DES RÉCLAMATIONS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CER CONTOISE</cp:lastModifiedBy>
  <cp:revision>198</cp:revision>
  <cp:lastPrinted>2024-04-19T14:36:58Z</cp:lastPrinted>
  <dcterms:created xsi:type="dcterms:W3CDTF">2016-11-16T10:38:42Z</dcterms:created>
  <dcterms:modified xsi:type="dcterms:W3CDTF">2024-04-19T14:46:50Z</dcterms:modified>
</cp:coreProperties>
</file>